
<file path=[Content_Types].xml><?xml version="1.0" encoding="utf-8"?>
<Types xmlns="http://schemas.openxmlformats.org/package/2006/content-types">
  <Default Extension="emf" ContentType="image/x-emf"/>
  <Default Extension="gif" ContentType="image/gif"/>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
  </p:notesMasterIdLst>
  <p:sldIdLst>
    <p:sldId id="256" r:id="rId2"/>
    <p:sldId id="258" r:id="rId3"/>
    <p:sldId id="269" r:id="rId4"/>
    <p:sldId id="270" r:id="rId5"/>
    <p:sldId id="268" r:id="rId6"/>
    <p:sldId id="265"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57"/>
    <p:restoredTop sz="96217"/>
  </p:normalViewPr>
  <p:slideViewPr>
    <p:cSldViewPr snapToGrid="0">
      <p:cViewPr varScale="1">
        <p:scale>
          <a:sx n="104" d="100"/>
          <a:sy n="104" d="100"/>
        </p:scale>
        <p:origin x="224" y="5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FCAE47-238A-254B-B927-B96FE3A35105}" type="datetimeFigureOut">
              <a:rPr lang="en-US" smtClean="0"/>
              <a:t>5/26/23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9ACF82-C402-324B-9199-B102A1DC4D4B}" type="slidenum">
              <a:rPr lang="en-US" smtClean="0"/>
              <a:t>‹#›</a:t>
            </a:fld>
            <a:endParaRPr lang="en-US"/>
          </a:p>
        </p:txBody>
      </p:sp>
    </p:spTree>
    <p:extLst>
      <p:ext uri="{BB962C8B-B14F-4D97-AF65-F5344CB8AC3E}">
        <p14:creationId xmlns:p14="http://schemas.microsoft.com/office/powerpoint/2010/main" val="30722024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9ACF82-C402-324B-9199-B102A1DC4D4B}" type="slidenum">
              <a:rPr lang="en-US" smtClean="0"/>
              <a:t>1</a:t>
            </a:fld>
            <a:endParaRPr lang="en-US"/>
          </a:p>
        </p:txBody>
      </p:sp>
    </p:spTree>
    <p:extLst>
      <p:ext uri="{BB962C8B-B14F-4D97-AF65-F5344CB8AC3E}">
        <p14:creationId xmlns:p14="http://schemas.microsoft.com/office/powerpoint/2010/main" val="4273103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59ACF82-C402-324B-9199-B102A1DC4D4B}" type="slidenum">
              <a:rPr lang="en-US" smtClean="0"/>
              <a:t>3</a:t>
            </a:fld>
            <a:endParaRPr lang="en-US"/>
          </a:p>
        </p:txBody>
      </p:sp>
    </p:spTree>
    <p:extLst>
      <p:ext uri="{BB962C8B-B14F-4D97-AF65-F5344CB8AC3E}">
        <p14:creationId xmlns:p14="http://schemas.microsoft.com/office/powerpoint/2010/main" val="2627683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91AFE-19F0-7E1E-7A36-C449EF301BF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F1ECEBD-C898-D254-AD4F-FBB224B8D0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5497501-2F42-BC33-1BF1-7E07936A328D}"/>
              </a:ext>
            </a:extLst>
          </p:cNvPr>
          <p:cNvSpPr>
            <a:spLocks noGrp="1"/>
          </p:cNvSpPr>
          <p:nvPr>
            <p:ph type="dt" sz="half" idx="10"/>
          </p:nvPr>
        </p:nvSpPr>
        <p:spPr/>
        <p:txBody>
          <a:bodyPr/>
          <a:lstStyle/>
          <a:p>
            <a:fld id="{816B651E-FDD7-BC44-99D2-AD52EE0F33A9}" type="datetimeFigureOut">
              <a:rPr lang="en-US" smtClean="0"/>
              <a:t>5/26/23</a:t>
            </a:fld>
            <a:endParaRPr lang="en-US"/>
          </a:p>
        </p:txBody>
      </p:sp>
      <p:sp>
        <p:nvSpPr>
          <p:cNvPr id="5" name="Footer Placeholder 4">
            <a:extLst>
              <a:ext uri="{FF2B5EF4-FFF2-40B4-BE49-F238E27FC236}">
                <a16:creationId xmlns:a16="http://schemas.microsoft.com/office/drawing/2014/main" id="{ED18ED7A-70EF-DB7F-9342-8E73ACD2DA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47F3C0-340A-5301-1082-7CB9932F4A8E}"/>
              </a:ext>
            </a:extLst>
          </p:cNvPr>
          <p:cNvSpPr>
            <a:spLocks noGrp="1"/>
          </p:cNvSpPr>
          <p:nvPr>
            <p:ph type="sldNum" sz="quarter" idx="12"/>
          </p:nvPr>
        </p:nvSpPr>
        <p:spPr/>
        <p:txBody>
          <a:bodyPr/>
          <a:lstStyle/>
          <a:p>
            <a:fld id="{638DC73A-305D-2C4F-A2FD-B726892D2844}" type="slidenum">
              <a:rPr lang="en-US" smtClean="0"/>
              <a:t>‹#›</a:t>
            </a:fld>
            <a:endParaRPr lang="en-US"/>
          </a:p>
        </p:txBody>
      </p:sp>
    </p:spTree>
    <p:extLst>
      <p:ext uri="{BB962C8B-B14F-4D97-AF65-F5344CB8AC3E}">
        <p14:creationId xmlns:p14="http://schemas.microsoft.com/office/powerpoint/2010/main" val="42740887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EDCF7-22A6-1BF9-0BCB-16FD5308EB52}"/>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3D354A3-8F6E-D0CE-A164-D30DB877A93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4AB8C43-F93B-DDA1-1A4D-C3779A0B0A21}"/>
              </a:ext>
            </a:extLst>
          </p:cNvPr>
          <p:cNvSpPr>
            <a:spLocks noGrp="1"/>
          </p:cNvSpPr>
          <p:nvPr>
            <p:ph type="dt" sz="half" idx="10"/>
          </p:nvPr>
        </p:nvSpPr>
        <p:spPr/>
        <p:txBody>
          <a:bodyPr/>
          <a:lstStyle/>
          <a:p>
            <a:fld id="{816B651E-FDD7-BC44-99D2-AD52EE0F33A9}" type="datetimeFigureOut">
              <a:rPr lang="en-US" smtClean="0"/>
              <a:t>5/26/23</a:t>
            </a:fld>
            <a:endParaRPr lang="en-US"/>
          </a:p>
        </p:txBody>
      </p:sp>
      <p:sp>
        <p:nvSpPr>
          <p:cNvPr id="5" name="Footer Placeholder 4">
            <a:extLst>
              <a:ext uri="{FF2B5EF4-FFF2-40B4-BE49-F238E27FC236}">
                <a16:creationId xmlns:a16="http://schemas.microsoft.com/office/drawing/2014/main" id="{F78A2D7D-5D0E-9F90-CF50-B0B85EDFB1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EB0566-0D4E-440E-159F-66772C9311BC}"/>
              </a:ext>
            </a:extLst>
          </p:cNvPr>
          <p:cNvSpPr>
            <a:spLocks noGrp="1"/>
          </p:cNvSpPr>
          <p:nvPr>
            <p:ph type="sldNum" sz="quarter" idx="12"/>
          </p:nvPr>
        </p:nvSpPr>
        <p:spPr/>
        <p:txBody>
          <a:bodyPr/>
          <a:lstStyle/>
          <a:p>
            <a:fld id="{638DC73A-305D-2C4F-A2FD-B726892D2844}" type="slidenum">
              <a:rPr lang="en-US" smtClean="0"/>
              <a:t>‹#›</a:t>
            </a:fld>
            <a:endParaRPr lang="en-US"/>
          </a:p>
        </p:txBody>
      </p:sp>
    </p:spTree>
    <p:extLst>
      <p:ext uri="{BB962C8B-B14F-4D97-AF65-F5344CB8AC3E}">
        <p14:creationId xmlns:p14="http://schemas.microsoft.com/office/powerpoint/2010/main" val="919539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3E3769-040D-EACD-FF4D-80CF85D6B3B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C76C8CE-1DA6-C3EB-65CF-A3FC8A40DE8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0CBED72-DCF9-1053-66B5-53455632F268}"/>
              </a:ext>
            </a:extLst>
          </p:cNvPr>
          <p:cNvSpPr>
            <a:spLocks noGrp="1"/>
          </p:cNvSpPr>
          <p:nvPr>
            <p:ph type="dt" sz="half" idx="10"/>
          </p:nvPr>
        </p:nvSpPr>
        <p:spPr/>
        <p:txBody>
          <a:bodyPr/>
          <a:lstStyle/>
          <a:p>
            <a:fld id="{816B651E-FDD7-BC44-99D2-AD52EE0F33A9}" type="datetimeFigureOut">
              <a:rPr lang="en-US" smtClean="0"/>
              <a:t>5/26/23</a:t>
            </a:fld>
            <a:endParaRPr lang="en-US"/>
          </a:p>
        </p:txBody>
      </p:sp>
      <p:sp>
        <p:nvSpPr>
          <p:cNvPr id="5" name="Footer Placeholder 4">
            <a:extLst>
              <a:ext uri="{FF2B5EF4-FFF2-40B4-BE49-F238E27FC236}">
                <a16:creationId xmlns:a16="http://schemas.microsoft.com/office/drawing/2014/main" id="{899EC182-3354-11B4-50BF-F27C0BB012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F92608-5B91-E941-2863-BE51FF81E77D}"/>
              </a:ext>
            </a:extLst>
          </p:cNvPr>
          <p:cNvSpPr>
            <a:spLocks noGrp="1"/>
          </p:cNvSpPr>
          <p:nvPr>
            <p:ph type="sldNum" sz="quarter" idx="12"/>
          </p:nvPr>
        </p:nvSpPr>
        <p:spPr/>
        <p:txBody>
          <a:bodyPr/>
          <a:lstStyle/>
          <a:p>
            <a:fld id="{638DC73A-305D-2C4F-A2FD-B726892D2844}" type="slidenum">
              <a:rPr lang="en-US" smtClean="0"/>
              <a:t>‹#›</a:t>
            </a:fld>
            <a:endParaRPr lang="en-US"/>
          </a:p>
        </p:txBody>
      </p:sp>
    </p:spTree>
    <p:extLst>
      <p:ext uri="{BB962C8B-B14F-4D97-AF65-F5344CB8AC3E}">
        <p14:creationId xmlns:p14="http://schemas.microsoft.com/office/powerpoint/2010/main" val="2751657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C835D-B612-5700-AAEA-FBA36671159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94BC2B2-08CC-3A12-877F-A1B979926A5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F909162-BB27-39F6-3DD5-092DE4137483}"/>
              </a:ext>
            </a:extLst>
          </p:cNvPr>
          <p:cNvSpPr>
            <a:spLocks noGrp="1"/>
          </p:cNvSpPr>
          <p:nvPr>
            <p:ph type="dt" sz="half" idx="10"/>
          </p:nvPr>
        </p:nvSpPr>
        <p:spPr/>
        <p:txBody>
          <a:bodyPr/>
          <a:lstStyle/>
          <a:p>
            <a:fld id="{816B651E-FDD7-BC44-99D2-AD52EE0F33A9}" type="datetimeFigureOut">
              <a:rPr lang="en-US" smtClean="0"/>
              <a:t>5/26/23</a:t>
            </a:fld>
            <a:endParaRPr lang="en-US"/>
          </a:p>
        </p:txBody>
      </p:sp>
      <p:sp>
        <p:nvSpPr>
          <p:cNvPr id="5" name="Footer Placeholder 4">
            <a:extLst>
              <a:ext uri="{FF2B5EF4-FFF2-40B4-BE49-F238E27FC236}">
                <a16:creationId xmlns:a16="http://schemas.microsoft.com/office/drawing/2014/main" id="{678DC6AC-2B23-AD11-59AB-8151960192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6BFBF0-332D-07CB-1D2E-C89971AD8BB0}"/>
              </a:ext>
            </a:extLst>
          </p:cNvPr>
          <p:cNvSpPr>
            <a:spLocks noGrp="1"/>
          </p:cNvSpPr>
          <p:nvPr>
            <p:ph type="sldNum" sz="quarter" idx="12"/>
          </p:nvPr>
        </p:nvSpPr>
        <p:spPr/>
        <p:txBody>
          <a:bodyPr/>
          <a:lstStyle/>
          <a:p>
            <a:fld id="{638DC73A-305D-2C4F-A2FD-B726892D2844}" type="slidenum">
              <a:rPr lang="en-US" smtClean="0"/>
              <a:t>‹#›</a:t>
            </a:fld>
            <a:endParaRPr lang="en-US"/>
          </a:p>
        </p:txBody>
      </p:sp>
    </p:spTree>
    <p:extLst>
      <p:ext uri="{BB962C8B-B14F-4D97-AF65-F5344CB8AC3E}">
        <p14:creationId xmlns:p14="http://schemas.microsoft.com/office/powerpoint/2010/main" val="3522199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58020-00BF-A480-12CE-3D0E350805D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7038B75-4E06-2988-12EC-2AC7FDBCB3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685160B-96D2-1702-15F2-D6775B1D3163}"/>
              </a:ext>
            </a:extLst>
          </p:cNvPr>
          <p:cNvSpPr>
            <a:spLocks noGrp="1"/>
          </p:cNvSpPr>
          <p:nvPr>
            <p:ph type="dt" sz="half" idx="10"/>
          </p:nvPr>
        </p:nvSpPr>
        <p:spPr/>
        <p:txBody>
          <a:bodyPr/>
          <a:lstStyle/>
          <a:p>
            <a:fld id="{816B651E-FDD7-BC44-99D2-AD52EE0F33A9}" type="datetimeFigureOut">
              <a:rPr lang="en-US" smtClean="0"/>
              <a:t>5/26/23</a:t>
            </a:fld>
            <a:endParaRPr lang="en-US"/>
          </a:p>
        </p:txBody>
      </p:sp>
      <p:sp>
        <p:nvSpPr>
          <p:cNvPr id="5" name="Footer Placeholder 4">
            <a:extLst>
              <a:ext uri="{FF2B5EF4-FFF2-40B4-BE49-F238E27FC236}">
                <a16:creationId xmlns:a16="http://schemas.microsoft.com/office/drawing/2014/main" id="{DCE23907-A590-7BC6-90A5-6DFFAF0A13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172415-9260-DBED-02B3-6B6B5F9080CA}"/>
              </a:ext>
            </a:extLst>
          </p:cNvPr>
          <p:cNvSpPr>
            <a:spLocks noGrp="1"/>
          </p:cNvSpPr>
          <p:nvPr>
            <p:ph type="sldNum" sz="quarter" idx="12"/>
          </p:nvPr>
        </p:nvSpPr>
        <p:spPr/>
        <p:txBody>
          <a:bodyPr/>
          <a:lstStyle/>
          <a:p>
            <a:fld id="{638DC73A-305D-2C4F-A2FD-B726892D2844}" type="slidenum">
              <a:rPr lang="en-US" smtClean="0"/>
              <a:t>‹#›</a:t>
            </a:fld>
            <a:endParaRPr lang="en-US"/>
          </a:p>
        </p:txBody>
      </p:sp>
    </p:spTree>
    <p:extLst>
      <p:ext uri="{BB962C8B-B14F-4D97-AF65-F5344CB8AC3E}">
        <p14:creationId xmlns:p14="http://schemas.microsoft.com/office/powerpoint/2010/main" val="918514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8D202-13C0-2414-0624-1C0C9D8E008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C43161F-E9A0-21B0-D30E-C1DFC597E53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432637B-9F15-AF32-B70D-683AC473F80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1CA9B6B9-5E22-A459-E4E2-9036F76FE354}"/>
              </a:ext>
            </a:extLst>
          </p:cNvPr>
          <p:cNvSpPr>
            <a:spLocks noGrp="1"/>
          </p:cNvSpPr>
          <p:nvPr>
            <p:ph type="dt" sz="half" idx="10"/>
          </p:nvPr>
        </p:nvSpPr>
        <p:spPr/>
        <p:txBody>
          <a:bodyPr/>
          <a:lstStyle/>
          <a:p>
            <a:fld id="{816B651E-FDD7-BC44-99D2-AD52EE0F33A9}" type="datetimeFigureOut">
              <a:rPr lang="en-US" smtClean="0"/>
              <a:t>5/26/23</a:t>
            </a:fld>
            <a:endParaRPr lang="en-US"/>
          </a:p>
        </p:txBody>
      </p:sp>
      <p:sp>
        <p:nvSpPr>
          <p:cNvPr id="6" name="Footer Placeholder 5">
            <a:extLst>
              <a:ext uri="{FF2B5EF4-FFF2-40B4-BE49-F238E27FC236}">
                <a16:creationId xmlns:a16="http://schemas.microsoft.com/office/drawing/2014/main" id="{68789145-8E91-FE07-A653-31E3D45C3D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A13463-DC8B-8E99-A14B-E99FAB409202}"/>
              </a:ext>
            </a:extLst>
          </p:cNvPr>
          <p:cNvSpPr>
            <a:spLocks noGrp="1"/>
          </p:cNvSpPr>
          <p:nvPr>
            <p:ph type="sldNum" sz="quarter" idx="12"/>
          </p:nvPr>
        </p:nvSpPr>
        <p:spPr/>
        <p:txBody>
          <a:bodyPr/>
          <a:lstStyle/>
          <a:p>
            <a:fld id="{638DC73A-305D-2C4F-A2FD-B726892D2844}" type="slidenum">
              <a:rPr lang="en-US" smtClean="0"/>
              <a:t>‹#›</a:t>
            </a:fld>
            <a:endParaRPr lang="en-US"/>
          </a:p>
        </p:txBody>
      </p:sp>
    </p:spTree>
    <p:extLst>
      <p:ext uri="{BB962C8B-B14F-4D97-AF65-F5344CB8AC3E}">
        <p14:creationId xmlns:p14="http://schemas.microsoft.com/office/powerpoint/2010/main" val="146585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377AC-A5A9-D762-23A5-52A821431EA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797D38B-C24D-429B-927B-64D7405590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EDB42C3-79B4-F960-748D-B823D2FE7D0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B556D0D-5EBF-B127-5B2E-978E0B75E1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D067ECF-719B-11B4-F619-99770FE5375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06F760C-C0E5-2D43-130E-5AD1DBF55D65}"/>
              </a:ext>
            </a:extLst>
          </p:cNvPr>
          <p:cNvSpPr>
            <a:spLocks noGrp="1"/>
          </p:cNvSpPr>
          <p:nvPr>
            <p:ph type="dt" sz="half" idx="10"/>
          </p:nvPr>
        </p:nvSpPr>
        <p:spPr/>
        <p:txBody>
          <a:bodyPr/>
          <a:lstStyle/>
          <a:p>
            <a:fld id="{816B651E-FDD7-BC44-99D2-AD52EE0F33A9}" type="datetimeFigureOut">
              <a:rPr lang="en-US" smtClean="0"/>
              <a:t>5/26/23</a:t>
            </a:fld>
            <a:endParaRPr lang="en-US"/>
          </a:p>
        </p:txBody>
      </p:sp>
      <p:sp>
        <p:nvSpPr>
          <p:cNvPr id="8" name="Footer Placeholder 7">
            <a:extLst>
              <a:ext uri="{FF2B5EF4-FFF2-40B4-BE49-F238E27FC236}">
                <a16:creationId xmlns:a16="http://schemas.microsoft.com/office/drawing/2014/main" id="{731BA997-0446-9D14-B5F5-0A63E0DA29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917B694-14F5-8832-CF2D-B9C13A623800}"/>
              </a:ext>
            </a:extLst>
          </p:cNvPr>
          <p:cNvSpPr>
            <a:spLocks noGrp="1"/>
          </p:cNvSpPr>
          <p:nvPr>
            <p:ph type="sldNum" sz="quarter" idx="12"/>
          </p:nvPr>
        </p:nvSpPr>
        <p:spPr/>
        <p:txBody>
          <a:bodyPr/>
          <a:lstStyle/>
          <a:p>
            <a:fld id="{638DC73A-305D-2C4F-A2FD-B726892D2844}" type="slidenum">
              <a:rPr lang="en-US" smtClean="0"/>
              <a:t>‹#›</a:t>
            </a:fld>
            <a:endParaRPr lang="en-US"/>
          </a:p>
        </p:txBody>
      </p:sp>
    </p:spTree>
    <p:extLst>
      <p:ext uri="{BB962C8B-B14F-4D97-AF65-F5344CB8AC3E}">
        <p14:creationId xmlns:p14="http://schemas.microsoft.com/office/powerpoint/2010/main" val="2896619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7D581-EAE8-3783-54AC-54D47FF78D8A}"/>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FEE1D02-D08D-0F7A-15BA-BAFADC829546}"/>
              </a:ext>
            </a:extLst>
          </p:cNvPr>
          <p:cNvSpPr>
            <a:spLocks noGrp="1"/>
          </p:cNvSpPr>
          <p:nvPr>
            <p:ph type="dt" sz="half" idx="10"/>
          </p:nvPr>
        </p:nvSpPr>
        <p:spPr/>
        <p:txBody>
          <a:bodyPr/>
          <a:lstStyle/>
          <a:p>
            <a:fld id="{816B651E-FDD7-BC44-99D2-AD52EE0F33A9}" type="datetimeFigureOut">
              <a:rPr lang="en-US" smtClean="0"/>
              <a:t>5/26/23</a:t>
            </a:fld>
            <a:endParaRPr lang="en-US"/>
          </a:p>
        </p:txBody>
      </p:sp>
      <p:sp>
        <p:nvSpPr>
          <p:cNvPr id="4" name="Footer Placeholder 3">
            <a:extLst>
              <a:ext uri="{FF2B5EF4-FFF2-40B4-BE49-F238E27FC236}">
                <a16:creationId xmlns:a16="http://schemas.microsoft.com/office/drawing/2014/main" id="{9D4FFA78-BE55-0DDA-5D7B-54868EBE54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0A66A9-329D-A793-3C1B-F8DE123AB68A}"/>
              </a:ext>
            </a:extLst>
          </p:cNvPr>
          <p:cNvSpPr>
            <a:spLocks noGrp="1"/>
          </p:cNvSpPr>
          <p:nvPr>
            <p:ph type="sldNum" sz="quarter" idx="12"/>
          </p:nvPr>
        </p:nvSpPr>
        <p:spPr/>
        <p:txBody>
          <a:bodyPr/>
          <a:lstStyle/>
          <a:p>
            <a:fld id="{638DC73A-305D-2C4F-A2FD-B726892D2844}" type="slidenum">
              <a:rPr lang="en-US" smtClean="0"/>
              <a:t>‹#›</a:t>
            </a:fld>
            <a:endParaRPr lang="en-US"/>
          </a:p>
        </p:txBody>
      </p:sp>
    </p:spTree>
    <p:extLst>
      <p:ext uri="{BB962C8B-B14F-4D97-AF65-F5344CB8AC3E}">
        <p14:creationId xmlns:p14="http://schemas.microsoft.com/office/powerpoint/2010/main" val="3287287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53DA30-6C74-1E4A-5D20-8CD72C84709F}"/>
              </a:ext>
            </a:extLst>
          </p:cNvPr>
          <p:cNvSpPr>
            <a:spLocks noGrp="1"/>
          </p:cNvSpPr>
          <p:nvPr>
            <p:ph type="dt" sz="half" idx="10"/>
          </p:nvPr>
        </p:nvSpPr>
        <p:spPr/>
        <p:txBody>
          <a:bodyPr/>
          <a:lstStyle/>
          <a:p>
            <a:fld id="{816B651E-FDD7-BC44-99D2-AD52EE0F33A9}" type="datetimeFigureOut">
              <a:rPr lang="en-US" smtClean="0"/>
              <a:t>5/26/23</a:t>
            </a:fld>
            <a:endParaRPr lang="en-US"/>
          </a:p>
        </p:txBody>
      </p:sp>
      <p:sp>
        <p:nvSpPr>
          <p:cNvPr id="3" name="Footer Placeholder 2">
            <a:extLst>
              <a:ext uri="{FF2B5EF4-FFF2-40B4-BE49-F238E27FC236}">
                <a16:creationId xmlns:a16="http://schemas.microsoft.com/office/drawing/2014/main" id="{F080B2DB-E10D-9239-394D-8A49767312F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5CFE57-57FC-1103-D497-FC752A671966}"/>
              </a:ext>
            </a:extLst>
          </p:cNvPr>
          <p:cNvSpPr>
            <a:spLocks noGrp="1"/>
          </p:cNvSpPr>
          <p:nvPr>
            <p:ph type="sldNum" sz="quarter" idx="12"/>
          </p:nvPr>
        </p:nvSpPr>
        <p:spPr/>
        <p:txBody>
          <a:bodyPr/>
          <a:lstStyle/>
          <a:p>
            <a:fld id="{638DC73A-305D-2C4F-A2FD-B726892D2844}" type="slidenum">
              <a:rPr lang="en-US" smtClean="0"/>
              <a:t>‹#›</a:t>
            </a:fld>
            <a:endParaRPr lang="en-US"/>
          </a:p>
        </p:txBody>
      </p:sp>
    </p:spTree>
    <p:extLst>
      <p:ext uri="{BB962C8B-B14F-4D97-AF65-F5344CB8AC3E}">
        <p14:creationId xmlns:p14="http://schemas.microsoft.com/office/powerpoint/2010/main" val="3436823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D5B7C-CCCB-AC37-C7EE-2F288C27CAA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8F67590B-FC8B-822A-1E12-017B8884CD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7A989D8-4053-5E36-39F8-F136639A83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6366426-BC04-0073-C552-92A8D64B38FD}"/>
              </a:ext>
            </a:extLst>
          </p:cNvPr>
          <p:cNvSpPr>
            <a:spLocks noGrp="1"/>
          </p:cNvSpPr>
          <p:nvPr>
            <p:ph type="dt" sz="half" idx="10"/>
          </p:nvPr>
        </p:nvSpPr>
        <p:spPr/>
        <p:txBody>
          <a:bodyPr/>
          <a:lstStyle/>
          <a:p>
            <a:fld id="{816B651E-FDD7-BC44-99D2-AD52EE0F33A9}" type="datetimeFigureOut">
              <a:rPr lang="en-US" smtClean="0"/>
              <a:t>5/26/23</a:t>
            </a:fld>
            <a:endParaRPr lang="en-US"/>
          </a:p>
        </p:txBody>
      </p:sp>
      <p:sp>
        <p:nvSpPr>
          <p:cNvPr id="6" name="Footer Placeholder 5">
            <a:extLst>
              <a:ext uri="{FF2B5EF4-FFF2-40B4-BE49-F238E27FC236}">
                <a16:creationId xmlns:a16="http://schemas.microsoft.com/office/drawing/2014/main" id="{2EC811DC-D68F-2959-793D-81B6826FFF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70B746-817C-79DD-42A0-5520CC91BCA6}"/>
              </a:ext>
            </a:extLst>
          </p:cNvPr>
          <p:cNvSpPr>
            <a:spLocks noGrp="1"/>
          </p:cNvSpPr>
          <p:nvPr>
            <p:ph type="sldNum" sz="quarter" idx="12"/>
          </p:nvPr>
        </p:nvSpPr>
        <p:spPr/>
        <p:txBody>
          <a:bodyPr/>
          <a:lstStyle/>
          <a:p>
            <a:fld id="{638DC73A-305D-2C4F-A2FD-B726892D2844}" type="slidenum">
              <a:rPr lang="en-US" smtClean="0"/>
              <a:t>‹#›</a:t>
            </a:fld>
            <a:endParaRPr lang="en-US"/>
          </a:p>
        </p:txBody>
      </p:sp>
    </p:spTree>
    <p:extLst>
      <p:ext uri="{BB962C8B-B14F-4D97-AF65-F5344CB8AC3E}">
        <p14:creationId xmlns:p14="http://schemas.microsoft.com/office/powerpoint/2010/main" val="1555367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C8815-E94D-FDAF-27DF-30827A6684C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16D5D77-F795-B735-101F-B3C5AD631F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11FCF73-A1BD-018D-E9ED-1F384F8E58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FF9E4D6-65B3-835F-32A1-BDB5FFD9276B}"/>
              </a:ext>
            </a:extLst>
          </p:cNvPr>
          <p:cNvSpPr>
            <a:spLocks noGrp="1"/>
          </p:cNvSpPr>
          <p:nvPr>
            <p:ph type="dt" sz="half" idx="10"/>
          </p:nvPr>
        </p:nvSpPr>
        <p:spPr/>
        <p:txBody>
          <a:bodyPr/>
          <a:lstStyle/>
          <a:p>
            <a:fld id="{816B651E-FDD7-BC44-99D2-AD52EE0F33A9}" type="datetimeFigureOut">
              <a:rPr lang="en-US" smtClean="0"/>
              <a:t>5/26/23</a:t>
            </a:fld>
            <a:endParaRPr lang="en-US"/>
          </a:p>
        </p:txBody>
      </p:sp>
      <p:sp>
        <p:nvSpPr>
          <p:cNvPr id="6" name="Footer Placeholder 5">
            <a:extLst>
              <a:ext uri="{FF2B5EF4-FFF2-40B4-BE49-F238E27FC236}">
                <a16:creationId xmlns:a16="http://schemas.microsoft.com/office/drawing/2014/main" id="{B405D2F2-02CA-AE56-706B-8A49A361BD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1F76AB-21F1-6740-9744-E49D5B10EEB5}"/>
              </a:ext>
            </a:extLst>
          </p:cNvPr>
          <p:cNvSpPr>
            <a:spLocks noGrp="1"/>
          </p:cNvSpPr>
          <p:nvPr>
            <p:ph type="sldNum" sz="quarter" idx="12"/>
          </p:nvPr>
        </p:nvSpPr>
        <p:spPr/>
        <p:txBody>
          <a:bodyPr/>
          <a:lstStyle/>
          <a:p>
            <a:fld id="{638DC73A-305D-2C4F-A2FD-B726892D2844}" type="slidenum">
              <a:rPr lang="en-US" smtClean="0"/>
              <a:t>‹#›</a:t>
            </a:fld>
            <a:endParaRPr lang="en-US"/>
          </a:p>
        </p:txBody>
      </p:sp>
    </p:spTree>
    <p:extLst>
      <p:ext uri="{BB962C8B-B14F-4D97-AF65-F5344CB8AC3E}">
        <p14:creationId xmlns:p14="http://schemas.microsoft.com/office/powerpoint/2010/main" val="2369006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873128-B7B8-4A22-9B3C-0115D94174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EA87941-0CE6-764E-C7DE-7A15D8B77E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EF6B628-E9BE-3C23-3239-1695E2E8D5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6B651E-FDD7-BC44-99D2-AD52EE0F33A9}" type="datetimeFigureOut">
              <a:rPr lang="en-US" smtClean="0"/>
              <a:t>5/26/23</a:t>
            </a:fld>
            <a:endParaRPr lang="en-US"/>
          </a:p>
        </p:txBody>
      </p:sp>
      <p:sp>
        <p:nvSpPr>
          <p:cNvPr id="5" name="Footer Placeholder 4">
            <a:extLst>
              <a:ext uri="{FF2B5EF4-FFF2-40B4-BE49-F238E27FC236}">
                <a16:creationId xmlns:a16="http://schemas.microsoft.com/office/drawing/2014/main" id="{0560D32B-072E-EB61-235A-F936FB7DFB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76F808A-051F-B607-75A3-DF37F3D640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8DC73A-305D-2C4F-A2FD-B726892D2844}" type="slidenum">
              <a:rPr lang="en-US" smtClean="0"/>
              <a:t>‹#›</a:t>
            </a:fld>
            <a:endParaRPr lang="en-US"/>
          </a:p>
        </p:txBody>
      </p:sp>
    </p:spTree>
    <p:extLst>
      <p:ext uri="{BB962C8B-B14F-4D97-AF65-F5344CB8AC3E}">
        <p14:creationId xmlns:p14="http://schemas.microsoft.com/office/powerpoint/2010/main" val="2083722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gif"/><Relationship Id="rId3" Type="http://schemas.openxmlformats.org/officeDocument/2006/relationships/image" Target="../media/image1.jpeg"/><Relationship Id="rId7" Type="http://schemas.openxmlformats.org/officeDocument/2006/relationships/image" Target="../media/image3.png"/><Relationship Id="rId12" Type="http://schemas.openxmlformats.org/officeDocument/2006/relationships/image" Target="../media/image8.gif"/><Relationship Id="rId17" Type="http://schemas.openxmlformats.org/officeDocument/2006/relationships/image" Target="../media/image13.png"/><Relationship Id="rId2" Type="http://schemas.openxmlformats.org/officeDocument/2006/relationships/notesSlide" Target="../notesSlides/notesSlide1.xml"/><Relationship Id="rId16"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hyperlink" Target="https://github.com/mayankchugh1977" TargetMode="External"/><Relationship Id="rId11" Type="http://schemas.openxmlformats.org/officeDocument/2006/relationships/image" Target="../media/image7.png"/><Relationship Id="rId5" Type="http://schemas.openxmlformats.org/officeDocument/2006/relationships/hyperlink" Target="http://www.linkedin.com/in/mchugh44" TargetMode="External"/><Relationship Id="rId15" Type="http://schemas.openxmlformats.org/officeDocument/2006/relationships/image" Target="../media/image11.png"/><Relationship Id="rId10"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5.png"/><Relationship Id="rId1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4.xml"/><Relationship Id="rId1" Type="http://schemas.openxmlformats.org/officeDocument/2006/relationships/themeOverride" Target="../theme/themeOverride1.xml"/><Relationship Id="rId5" Type="http://schemas.openxmlformats.org/officeDocument/2006/relationships/image" Target="../media/image20.emf"/><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5E8F3864-636B-7298-1D86-47673991646F}"/>
              </a:ext>
            </a:extLst>
          </p:cNvPr>
          <p:cNvSpPr>
            <a:spLocks noGrp="1"/>
          </p:cNvSpPr>
          <p:nvPr>
            <p:ph type="title"/>
          </p:nvPr>
        </p:nvSpPr>
        <p:spPr>
          <a:xfrm>
            <a:off x="6301033" y="-1642692"/>
            <a:ext cx="1776207" cy="78445"/>
          </a:xfrm>
        </p:spPr>
        <p:txBody>
          <a:bodyPr>
            <a:normAutofit fontScale="90000"/>
          </a:bodyPr>
          <a:lstStyle/>
          <a:p>
            <a:r>
              <a:rPr lang="en-US" sz="1000" dirty="0"/>
              <a:t>	</a:t>
            </a:r>
          </a:p>
        </p:txBody>
      </p:sp>
      <p:sp>
        <p:nvSpPr>
          <p:cNvPr id="14" name="Content Placeholder 13">
            <a:extLst>
              <a:ext uri="{FF2B5EF4-FFF2-40B4-BE49-F238E27FC236}">
                <a16:creationId xmlns:a16="http://schemas.microsoft.com/office/drawing/2014/main" id="{099D79B5-B3AD-DED8-CB4A-E99D947E24E5}"/>
              </a:ext>
            </a:extLst>
          </p:cNvPr>
          <p:cNvSpPr>
            <a:spLocks noGrp="1"/>
          </p:cNvSpPr>
          <p:nvPr>
            <p:ph sz="half" idx="1"/>
          </p:nvPr>
        </p:nvSpPr>
        <p:spPr>
          <a:xfrm>
            <a:off x="0" y="1113235"/>
            <a:ext cx="6019800" cy="934655"/>
          </a:xfrm>
        </p:spPr>
        <p:txBody>
          <a:bodyPr>
            <a:noAutofit/>
          </a:bodyPr>
          <a:lstStyle/>
          <a:p>
            <a:pPr marL="0" indent="0" algn="just">
              <a:buNone/>
            </a:pPr>
            <a:r>
              <a:rPr lang="en-HK" sz="1050" i="1"/>
              <a:t>Hands-on solution-driven IT professional with 20+ years of extensive experience as a consultant, solution architect, Security Designs, project manager, team lead, and senior engineer for multiple software development projects. Focus on pre-sales, product scoping &amp; pricing, solution development, project management, release management, network engineering, and systems administration. Energetic and recognized for having excellent communication and problem-solving skills spanning multiple technical towers and global enterprises.</a:t>
            </a:r>
            <a:r>
              <a:rPr lang="en-HK" sz="1050"/>
              <a:t> </a:t>
            </a:r>
            <a:endParaRPr lang="en-US" sz="1050"/>
          </a:p>
          <a:p>
            <a:endParaRPr lang="en-US" sz="1050" dirty="0"/>
          </a:p>
        </p:txBody>
      </p:sp>
      <p:pic>
        <p:nvPicPr>
          <p:cNvPr id="16" name="Picture 15" descr="A person wearing glasses&#10;&#10;Description automatically generated with medium confidence">
            <a:extLst>
              <a:ext uri="{FF2B5EF4-FFF2-40B4-BE49-F238E27FC236}">
                <a16:creationId xmlns:a16="http://schemas.microsoft.com/office/drawing/2014/main" id="{B303859D-9B12-1727-D3C4-DA3F521EADCF}"/>
              </a:ext>
            </a:extLst>
          </p:cNvPr>
          <p:cNvPicPr>
            <a:picLocks noChangeAspect="1"/>
          </p:cNvPicPr>
          <p:nvPr/>
        </p:nvPicPr>
        <p:blipFill rotWithShape="1">
          <a:blip r:embed="rId3"/>
          <a:srcRect t="750" b="24250"/>
          <a:stretch/>
        </p:blipFill>
        <p:spPr>
          <a:xfrm>
            <a:off x="129556" y="28148"/>
            <a:ext cx="824913" cy="698011"/>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effectLst>
            <a:outerShdw blurRad="50800" dist="38100" dir="2700000" algn="tl" rotWithShape="0">
              <a:prstClr val="black">
                <a:alpha val="28651"/>
              </a:prstClr>
            </a:outerShdw>
          </a:effectLst>
          <a:scene3d>
            <a:camera prst="orthographicFront"/>
            <a:lightRig rig="contrasting" dir="t">
              <a:rot lat="0" lon="0" rev="3000000"/>
            </a:lightRig>
          </a:scene3d>
          <a:sp3d contourW="7620">
            <a:bevelT w="95250" h="31750"/>
            <a:contourClr>
              <a:srgbClr val="333333"/>
            </a:contourClr>
          </a:sp3d>
        </p:spPr>
      </p:pic>
      <p:sp>
        <p:nvSpPr>
          <p:cNvPr id="17" name="Title 1">
            <a:extLst>
              <a:ext uri="{FF2B5EF4-FFF2-40B4-BE49-F238E27FC236}">
                <a16:creationId xmlns:a16="http://schemas.microsoft.com/office/drawing/2014/main" id="{0EDDE0B2-0A35-CBB8-4649-194CD444C23B}"/>
              </a:ext>
            </a:extLst>
          </p:cNvPr>
          <p:cNvSpPr txBox="1">
            <a:spLocks/>
          </p:cNvSpPr>
          <p:nvPr/>
        </p:nvSpPr>
        <p:spPr>
          <a:xfrm>
            <a:off x="949346" y="58999"/>
            <a:ext cx="2596088" cy="394653"/>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Mayank </a:t>
            </a:r>
            <a:r>
              <a:rPr lang="en-US" sz="2400" dirty="0" err="1"/>
              <a:t>Chugh</a:t>
            </a:r>
            <a:endParaRPr lang="en-US" sz="2400" dirty="0"/>
          </a:p>
        </p:txBody>
      </p:sp>
      <p:sp>
        <p:nvSpPr>
          <p:cNvPr id="19" name="Subtitle 2">
            <a:extLst>
              <a:ext uri="{FF2B5EF4-FFF2-40B4-BE49-F238E27FC236}">
                <a16:creationId xmlns:a16="http://schemas.microsoft.com/office/drawing/2014/main" id="{DDBFB714-22D3-A7A0-B51C-BBCBFA60F424}"/>
              </a:ext>
            </a:extLst>
          </p:cNvPr>
          <p:cNvSpPr txBox="1">
            <a:spLocks/>
          </p:cNvSpPr>
          <p:nvPr/>
        </p:nvSpPr>
        <p:spPr>
          <a:xfrm>
            <a:off x="972399" y="383276"/>
            <a:ext cx="2833275" cy="271822"/>
          </a:xfrm>
          <a:prstGeom prst="rect">
            <a:avLst/>
          </a:prstGeom>
        </p:spPr>
        <p:txBody>
          <a:bodyPr vert="horz" lIns="91440" tIns="45720" rIns="91440" bIns="45720" rtlCol="0" anchor="t">
            <a:noAutofit/>
          </a:bodyPr>
          <a:lstStyle>
            <a:lvl1pPr marL="0" indent="0" algn="ctr" defTabSz="914400" rtl="0" eaLnBrk="1" latinLnBrk="0" hangingPunct="1">
              <a:lnSpc>
                <a:spcPct val="110000"/>
              </a:lnSpc>
              <a:spcBef>
                <a:spcPts val="1000"/>
              </a:spcBef>
              <a:buClr>
                <a:schemeClr val="accent5"/>
              </a:buClr>
              <a:buFont typeface="Avenir Next LT Pro" panose="020B0504020202020204" pitchFamily="34" charset="0"/>
              <a:buNone/>
              <a:defRPr sz="2400" kern="1200">
                <a:solidFill>
                  <a:schemeClr val="tx2"/>
                </a:solidFill>
                <a:latin typeface="+mn-lt"/>
                <a:ea typeface="+mn-ea"/>
                <a:cs typeface="+mn-cs"/>
              </a:defRPr>
            </a:lvl1pPr>
            <a:lvl2pPr marL="457200" indent="0" algn="ctr" defTabSz="914400" rtl="0" eaLnBrk="1" latinLnBrk="0" hangingPunct="1">
              <a:lnSpc>
                <a:spcPct val="110000"/>
              </a:lnSpc>
              <a:spcBef>
                <a:spcPts val="500"/>
              </a:spcBef>
              <a:buClr>
                <a:schemeClr val="accent5"/>
              </a:buClr>
              <a:buFont typeface="Avenir Next LT Pro" panose="020B05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050" dirty="0"/>
              <a:t>Senior Manager - Cloud Architect</a:t>
            </a:r>
          </a:p>
        </p:txBody>
      </p:sp>
      <p:sp>
        <p:nvSpPr>
          <p:cNvPr id="24" name="Content Placeholder 13">
            <a:extLst>
              <a:ext uri="{FF2B5EF4-FFF2-40B4-BE49-F238E27FC236}">
                <a16:creationId xmlns:a16="http://schemas.microsoft.com/office/drawing/2014/main" id="{794030AC-E56D-783A-DA24-C00CEE8EAFED}"/>
              </a:ext>
            </a:extLst>
          </p:cNvPr>
          <p:cNvSpPr txBox="1">
            <a:spLocks/>
          </p:cNvSpPr>
          <p:nvPr/>
        </p:nvSpPr>
        <p:spPr>
          <a:xfrm>
            <a:off x="32113" y="790957"/>
            <a:ext cx="6019800" cy="227214"/>
          </a:xfrm>
          <a:prstGeom prst="rect">
            <a:avLst/>
          </a:prstGeom>
          <a:solidFill>
            <a:srgbClr val="002060"/>
          </a:solidFill>
          <a:effectLst>
            <a:glow rad="63500">
              <a:schemeClr val="tx1">
                <a:alpha val="40000"/>
              </a:schemeClr>
            </a:glow>
          </a:effectLst>
          <a:scene3d>
            <a:camera prst="orthographicFront"/>
            <a:lightRig rig="threePt" dir="t"/>
          </a:scene3d>
          <a:sp3d>
            <a:bevelT/>
            <a:bevelB/>
          </a:sp3d>
        </p:spPr>
        <p:txBody>
          <a:bodyPr vert="horz" lIns="91440" tIns="45720" rIns="91440" bIns="45720" rtlCol="0">
            <a:noAutofit/>
          </a:bodyPr>
          <a:lstStyle>
            <a:defPPr>
              <a:defRPr lang="en-US"/>
            </a:defPPr>
            <a:lvl1pPr indent="0">
              <a:lnSpc>
                <a:spcPct val="90000"/>
              </a:lnSpc>
              <a:spcBef>
                <a:spcPts val="1000"/>
              </a:spcBef>
              <a:buFont typeface="Arial" panose="020B0604020202020204" pitchFamily="34" charset="0"/>
              <a:buNone/>
              <a:defRPr sz="1400" b="1">
                <a:solidFill>
                  <a:schemeClr val="bg1"/>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Summary</a:t>
            </a:r>
          </a:p>
        </p:txBody>
      </p:sp>
      <p:sp>
        <p:nvSpPr>
          <p:cNvPr id="25" name="Content Placeholder 13">
            <a:extLst>
              <a:ext uri="{FF2B5EF4-FFF2-40B4-BE49-F238E27FC236}">
                <a16:creationId xmlns:a16="http://schemas.microsoft.com/office/drawing/2014/main" id="{5E86A172-CC2C-521C-6BE6-A566CE1EB0B6}"/>
              </a:ext>
            </a:extLst>
          </p:cNvPr>
          <p:cNvSpPr txBox="1">
            <a:spLocks/>
          </p:cNvSpPr>
          <p:nvPr/>
        </p:nvSpPr>
        <p:spPr>
          <a:xfrm>
            <a:off x="-12623" y="3429000"/>
            <a:ext cx="6019800" cy="9801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just">
              <a:spcBef>
                <a:spcPts val="0"/>
              </a:spcBef>
              <a:buNone/>
            </a:pPr>
            <a:r>
              <a:rPr lang="en-HK" sz="1050" b="1" dirty="0"/>
              <a:t>Cloud Services: </a:t>
            </a:r>
            <a:r>
              <a:rPr lang="en-HK" sz="1050" dirty="0"/>
              <a:t>AWS</a:t>
            </a:r>
            <a:r>
              <a:rPr lang="en-US" sz="1050" dirty="0"/>
              <a:t>; </a:t>
            </a:r>
            <a:r>
              <a:rPr lang="en-HK" sz="1050" b="1" dirty="0"/>
              <a:t>DevOps:</a:t>
            </a:r>
            <a:r>
              <a:rPr lang="en-HK" sz="1050" dirty="0"/>
              <a:t> GIT, Jenkins pipeline, AWS CI/CD pipeline, Ansible, Containers, K8S, Terraform; </a:t>
            </a:r>
            <a:r>
              <a:rPr lang="en-HK" sz="1050" b="1" dirty="0"/>
              <a:t>Languages</a:t>
            </a:r>
            <a:r>
              <a:rPr lang="en-HK" sz="1050" dirty="0"/>
              <a:t>: Java / J2EE, EJB, Spring Boot, JavaScript, Struts 1.x MVC, Python;</a:t>
            </a:r>
            <a:r>
              <a:rPr lang="en-US" sz="1050" dirty="0"/>
              <a:t> </a:t>
            </a:r>
            <a:r>
              <a:rPr lang="en-HK" sz="1050" b="1" dirty="0"/>
              <a:t>Databases</a:t>
            </a:r>
            <a:r>
              <a:rPr lang="en-HK" sz="1050" dirty="0"/>
              <a:t>: Oracle, </a:t>
            </a:r>
            <a:r>
              <a:rPr lang="en-HK" sz="1050" dirty="0" err="1"/>
              <a:t>MySql</a:t>
            </a:r>
            <a:r>
              <a:rPr lang="en-HK" sz="1050" dirty="0"/>
              <a:t>; </a:t>
            </a:r>
            <a:r>
              <a:rPr lang="en-HK" sz="1050" b="1" dirty="0"/>
              <a:t>Reporting tools</a:t>
            </a:r>
            <a:r>
              <a:rPr lang="en-HK" sz="1050" dirty="0"/>
              <a:t>: iReport, Jasper Report; </a:t>
            </a:r>
            <a:r>
              <a:rPr lang="en-HK" sz="1050" b="1" dirty="0"/>
              <a:t>Version Control: </a:t>
            </a:r>
            <a:r>
              <a:rPr lang="en-HK" sz="1050" dirty="0"/>
              <a:t>GIT, SVN, VSS; </a:t>
            </a:r>
            <a:r>
              <a:rPr lang="en-HK" sz="1050" b="1" dirty="0"/>
              <a:t>Web Services</a:t>
            </a:r>
            <a:r>
              <a:rPr lang="en-HK" sz="1050" dirty="0"/>
              <a:t>: SOAP, Rest API Development; </a:t>
            </a:r>
            <a:r>
              <a:rPr lang="en-HK" sz="1050" b="1" dirty="0"/>
              <a:t>Management Tool</a:t>
            </a:r>
            <a:r>
              <a:rPr lang="en-HK" sz="1050" dirty="0"/>
              <a:t>: JIRA, Confluence; Maximo, Bugzilla;</a:t>
            </a:r>
            <a:r>
              <a:rPr lang="en-US" sz="1050" dirty="0"/>
              <a:t> </a:t>
            </a:r>
            <a:r>
              <a:rPr lang="en-HK" sz="1050" b="1" dirty="0"/>
              <a:t>Machine Learning: </a:t>
            </a:r>
            <a:r>
              <a:rPr lang="en-HK" sz="1050" dirty="0"/>
              <a:t>Supervised Learning – Linear/Logistic Regression, Decision Tree, Random Forrest Tree; </a:t>
            </a:r>
            <a:r>
              <a:rPr lang="en-HK" sz="1050" b="1" dirty="0"/>
              <a:t>Operating Systems:</a:t>
            </a:r>
            <a:r>
              <a:rPr lang="en-HK" sz="1050" dirty="0"/>
              <a:t> Windows (XP, 10), </a:t>
            </a:r>
            <a:r>
              <a:rPr lang="en-HK" sz="1050" dirty="0" err="1"/>
              <a:t>Lunix</a:t>
            </a:r>
            <a:r>
              <a:rPr lang="en-HK" sz="1050" dirty="0"/>
              <a:t> and Ubuntu; </a:t>
            </a:r>
            <a:r>
              <a:rPr lang="en-HK" sz="1050" b="1" dirty="0"/>
              <a:t>Methodologies</a:t>
            </a:r>
            <a:r>
              <a:rPr lang="en-HK" sz="1050" dirty="0"/>
              <a:t>: Agile, Waterfall Model </a:t>
            </a:r>
            <a:endParaRPr lang="en-US" sz="1050" dirty="0"/>
          </a:p>
        </p:txBody>
      </p:sp>
      <p:sp>
        <p:nvSpPr>
          <p:cNvPr id="26" name="Content Placeholder 13">
            <a:extLst>
              <a:ext uri="{FF2B5EF4-FFF2-40B4-BE49-F238E27FC236}">
                <a16:creationId xmlns:a16="http://schemas.microsoft.com/office/drawing/2014/main" id="{FFE59981-997F-EB06-DEB0-3FEC97FFFB29}"/>
              </a:ext>
            </a:extLst>
          </p:cNvPr>
          <p:cNvSpPr txBox="1">
            <a:spLocks/>
          </p:cNvSpPr>
          <p:nvPr/>
        </p:nvSpPr>
        <p:spPr>
          <a:xfrm>
            <a:off x="32113" y="2177582"/>
            <a:ext cx="6019800" cy="227214"/>
          </a:xfrm>
          <a:prstGeom prst="rect">
            <a:avLst/>
          </a:prstGeom>
          <a:solidFill>
            <a:srgbClr val="002060"/>
          </a:solidFill>
          <a:effectLst>
            <a:glow rad="63500">
              <a:schemeClr val="tx1">
                <a:alpha val="40000"/>
              </a:schemeClr>
            </a:glow>
          </a:effectLst>
          <a:scene3d>
            <a:camera prst="orthographicFront"/>
            <a:lightRig rig="threePt" dir="t"/>
          </a:scene3d>
          <a:sp3d>
            <a:bevelT/>
            <a:bevelB/>
          </a:sp3d>
        </p:spPr>
        <p:txBody>
          <a:bodyPr vert="horz" lIns="91440" tIns="45720" rIns="91440" bIns="45720" rtlCol="0">
            <a:noAutofit/>
          </a:bodyPr>
          <a:lstStyle>
            <a:defPPr>
              <a:defRPr lang="en-US"/>
            </a:defPPr>
            <a:lvl1pPr indent="0">
              <a:lnSpc>
                <a:spcPct val="90000"/>
              </a:lnSpc>
              <a:spcBef>
                <a:spcPts val="1000"/>
              </a:spcBef>
              <a:buFont typeface="Arial" panose="020B0604020202020204" pitchFamily="34" charset="0"/>
              <a:buNone/>
              <a:defRPr sz="1600" b="1">
                <a:solidFill>
                  <a:schemeClr val="bg1"/>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a:t>Skills</a:t>
            </a:r>
            <a:endParaRPr lang="en-US" sz="1400" dirty="0"/>
          </a:p>
        </p:txBody>
      </p:sp>
      <p:sp>
        <p:nvSpPr>
          <p:cNvPr id="28" name="Content Placeholder 13">
            <a:extLst>
              <a:ext uri="{FF2B5EF4-FFF2-40B4-BE49-F238E27FC236}">
                <a16:creationId xmlns:a16="http://schemas.microsoft.com/office/drawing/2014/main" id="{57432FE2-6A71-6039-AF51-D1E1C0545104}"/>
              </a:ext>
            </a:extLst>
          </p:cNvPr>
          <p:cNvSpPr txBox="1">
            <a:spLocks/>
          </p:cNvSpPr>
          <p:nvPr/>
        </p:nvSpPr>
        <p:spPr>
          <a:xfrm>
            <a:off x="11301" y="4975886"/>
            <a:ext cx="6019800" cy="934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endParaRPr lang="en-US" sz="1000" dirty="0"/>
          </a:p>
        </p:txBody>
      </p:sp>
      <p:sp>
        <p:nvSpPr>
          <p:cNvPr id="29" name="Content Placeholder 13">
            <a:extLst>
              <a:ext uri="{FF2B5EF4-FFF2-40B4-BE49-F238E27FC236}">
                <a16:creationId xmlns:a16="http://schemas.microsoft.com/office/drawing/2014/main" id="{D0AB6DDF-EA69-1FD6-A104-9623698F31D5}"/>
              </a:ext>
            </a:extLst>
          </p:cNvPr>
          <p:cNvSpPr txBox="1">
            <a:spLocks/>
          </p:cNvSpPr>
          <p:nvPr/>
        </p:nvSpPr>
        <p:spPr>
          <a:xfrm>
            <a:off x="23084" y="4627110"/>
            <a:ext cx="5995394" cy="227214"/>
          </a:xfrm>
          <a:prstGeom prst="rect">
            <a:avLst/>
          </a:prstGeom>
          <a:solidFill>
            <a:srgbClr val="002060"/>
          </a:solidFill>
          <a:effectLst>
            <a:glow rad="63500">
              <a:schemeClr val="tx1">
                <a:alpha val="40000"/>
              </a:schemeClr>
            </a:glow>
          </a:effectLst>
          <a:scene3d>
            <a:camera prst="orthographicFront"/>
            <a:lightRig rig="threePt" dir="t"/>
          </a:scene3d>
          <a:sp3d>
            <a:bevelT/>
            <a:bevelB/>
          </a:sp3d>
        </p:spPr>
        <p:txBody>
          <a:bodyPr vert="horz" lIns="91440" tIns="45720" rIns="91440" bIns="45720" rtlCol="0">
            <a:noAutofit/>
          </a:bodyPr>
          <a:lstStyle>
            <a:defPPr>
              <a:defRPr lang="en-US"/>
            </a:defPPr>
            <a:lvl1pPr indent="0">
              <a:lnSpc>
                <a:spcPct val="90000"/>
              </a:lnSpc>
              <a:spcBef>
                <a:spcPts val="1000"/>
              </a:spcBef>
              <a:buFont typeface="Arial" panose="020B0604020202020204" pitchFamily="34" charset="0"/>
              <a:buNone/>
              <a:defRPr sz="1400" b="1">
                <a:solidFill>
                  <a:schemeClr val="bg1"/>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Education</a:t>
            </a:r>
            <a:endParaRPr lang="en-US" dirty="0"/>
          </a:p>
        </p:txBody>
      </p:sp>
      <p:sp>
        <p:nvSpPr>
          <p:cNvPr id="32" name="Content Placeholder 13">
            <a:extLst>
              <a:ext uri="{FF2B5EF4-FFF2-40B4-BE49-F238E27FC236}">
                <a16:creationId xmlns:a16="http://schemas.microsoft.com/office/drawing/2014/main" id="{09F9A262-89D2-2A81-68E5-BC4FD972C411}"/>
              </a:ext>
            </a:extLst>
          </p:cNvPr>
          <p:cNvSpPr txBox="1">
            <a:spLocks/>
          </p:cNvSpPr>
          <p:nvPr/>
        </p:nvSpPr>
        <p:spPr>
          <a:xfrm>
            <a:off x="6096000" y="790957"/>
            <a:ext cx="6081967" cy="227214"/>
          </a:xfrm>
          <a:prstGeom prst="rect">
            <a:avLst/>
          </a:prstGeom>
          <a:solidFill>
            <a:srgbClr val="002060"/>
          </a:solidFill>
          <a:effectLst>
            <a:glow rad="63500">
              <a:schemeClr val="tx1">
                <a:alpha val="40000"/>
              </a:schemeClr>
            </a:glow>
          </a:effectLst>
          <a:scene3d>
            <a:camera prst="orthographicFront"/>
            <a:lightRig rig="threePt" dir="t"/>
          </a:scene3d>
          <a:sp3d>
            <a:bevelT/>
            <a:bevelB/>
          </a:sp3d>
        </p:spPr>
        <p:txBody>
          <a:bodyPr vert="horz" lIns="91440" tIns="45720" rIns="91440" bIns="45720" rtlCol="0">
            <a:noAutofit/>
          </a:bodyPr>
          <a:lstStyle>
            <a:defPPr>
              <a:defRPr lang="en-US"/>
            </a:defPPr>
            <a:lvl1pPr indent="0">
              <a:lnSpc>
                <a:spcPct val="90000"/>
              </a:lnSpc>
              <a:spcBef>
                <a:spcPts val="1000"/>
              </a:spcBef>
              <a:buFont typeface="Arial" panose="020B0604020202020204" pitchFamily="34" charset="0"/>
              <a:buNone/>
              <a:defRPr sz="1400" b="1">
                <a:solidFill>
                  <a:schemeClr val="bg1"/>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Relevant Experience</a:t>
            </a:r>
          </a:p>
        </p:txBody>
      </p:sp>
      <p:sp>
        <p:nvSpPr>
          <p:cNvPr id="34" name="Content Placeholder 13">
            <a:extLst>
              <a:ext uri="{FF2B5EF4-FFF2-40B4-BE49-F238E27FC236}">
                <a16:creationId xmlns:a16="http://schemas.microsoft.com/office/drawing/2014/main" id="{9E78D7D8-2879-FFF1-F7CD-90C3BA904407}"/>
              </a:ext>
            </a:extLst>
          </p:cNvPr>
          <p:cNvSpPr txBox="1">
            <a:spLocks/>
          </p:cNvSpPr>
          <p:nvPr/>
        </p:nvSpPr>
        <p:spPr>
          <a:xfrm>
            <a:off x="6096000" y="1003596"/>
            <a:ext cx="6093268" cy="5830982"/>
          </a:xfrm>
          <a:prstGeom prst="rect">
            <a:avLst/>
          </a:prstGeom>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10000"/>
              </a:lnSpc>
              <a:spcBef>
                <a:spcPts val="0"/>
              </a:spcBef>
              <a:buNone/>
            </a:pPr>
            <a:r>
              <a:rPr lang="en-HK" sz="1050" dirty="0"/>
              <a:t>Client: </a:t>
            </a:r>
            <a:r>
              <a:rPr lang="en-HK" sz="1050" b="1" dirty="0"/>
              <a:t>HSBC</a:t>
            </a:r>
          </a:p>
          <a:p>
            <a:pPr marR="0" algn="just">
              <a:spcBef>
                <a:spcPts val="0"/>
              </a:spcBef>
              <a:spcAft>
                <a:spcPts val="165"/>
              </a:spcAft>
            </a:pPr>
            <a:r>
              <a:rPr lang="en-HK" sz="1000" dirty="0"/>
              <a:t>I worked on Robo Digital Advisory for iOS and Android mobile app development as Solution Architecture (API and Cloud) to gather and design project requirements by having multiple interactions, meetings, and walkthroughs with business leaders, users and architects to document Architect design, flowcharts, sequence diagrams as Software Design Document in Confluence. </a:t>
            </a:r>
            <a:endParaRPr lang="en-US" sz="1000" dirty="0"/>
          </a:p>
          <a:p>
            <a:pPr algn="just">
              <a:spcBef>
                <a:spcPts val="0"/>
              </a:spcBef>
              <a:spcAft>
                <a:spcPts val="165"/>
              </a:spcAft>
            </a:pPr>
            <a:r>
              <a:rPr lang="en-HK" sz="1000" dirty="0"/>
              <a:t>I successfully delivered Complete Cloud Applications Quantum API integration layer architecture for a new initiative for a global money project. </a:t>
            </a:r>
            <a:endParaRPr lang="en-US" sz="1000" dirty="0"/>
          </a:p>
          <a:p>
            <a:pPr algn="just">
              <a:spcBef>
                <a:spcPts val="0"/>
              </a:spcBef>
              <a:spcAft>
                <a:spcPts val="165"/>
              </a:spcAft>
            </a:pPr>
            <a:r>
              <a:rPr lang="en-HK" sz="1000" dirty="0"/>
              <a:t>Participated in Multiple Pre-sales assignments for providing Cloud Migration approach as SME for High availability, Fault-tolerant and resilience application to the client. </a:t>
            </a:r>
            <a:endParaRPr lang="en-US" sz="1000" dirty="0"/>
          </a:p>
          <a:p>
            <a:pPr algn="just">
              <a:spcBef>
                <a:spcPts val="0"/>
              </a:spcBef>
              <a:spcAft>
                <a:spcPts val="165"/>
              </a:spcAft>
            </a:pPr>
            <a:r>
              <a:rPr lang="en-HK" sz="1000" dirty="0"/>
              <a:t>As SME Looking after Lift and Shift Monolithic application migration of Java + Oracle RDS application to AWS. Also, Mentoring team in the right direction daily during scrum calls or separate sessions.</a:t>
            </a:r>
          </a:p>
          <a:p>
            <a:pPr marL="0" indent="0" algn="just">
              <a:lnSpc>
                <a:spcPct val="110000"/>
              </a:lnSpc>
              <a:spcBef>
                <a:spcPts val="0"/>
              </a:spcBef>
              <a:buNone/>
            </a:pPr>
            <a:r>
              <a:rPr lang="en-HK" sz="1050" dirty="0"/>
              <a:t>Client: </a:t>
            </a:r>
            <a:r>
              <a:rPr lang="en-HK" sz="1050" b="1" dirty="0"/>
              <a:t>CHANEL</a:t>
            </a:r>
          </a:p>
          <a:p>
            <a:pPr algn="just">
              <a:spcBef>
                <a:spcPts val="0"/>
              </a:spcBef>
              <a:spcAft>
                <a:spcPts val="165"/>
              </a:spcAft>
            </a:pPr>
            <a:r>
              <a:rPr lang="en-HK" sz="1000" dirty="0"/>
              <a:t>Participated in Pre-sales activity for providing High availability, Fault tolerant and resilience application to the client. </a:t>
            </a:r>
          </a:p>
          <a:p>
            <a:pPr algn="just">
              <a:spcBef>
                <a:spcPts val="0"/>
              </a:spcBef>
              <a:spcAft>
                <a:spcPts val="165"/>
              </a:spcAft>
            </a:pPr>
            <a:r>
              <a:rPr lang="en-HK" sz="1000" dirty="0"/>
              <a:t>Working closely with delivery head, fellow Architects and other members for delivering complete IT solutions. Contributing as SME for application implementation and Azure cloud for accepted SLA, RPO and RTO.</a:t>
            </a:r>
            <a:endParaRPr lang="en-US" sz="1000" dirty="0"/>
          </a:p>
          <a:p>
            <a:pPr marL="0" indent="0" algn="just">
              <a:lnSpc>
                <a:spcPct val="110000"/>
              </a:lnSpc>
              <a:spcBef>
                <a:spcPts val="0"/>
              </a:spcBef>
              <a:buNone/>
            </a:pPr>
            <a:r>
              <a:rPr lang="en-HK" sz="1050" dirty="0"/>
              <a:t>Client: </a:t>
            </a:r>
            <a:r>
              <a:rPr lang="en-HK" sz="1050" b="1" dirty="0"/>
              <a:t>Cathay Pacific Cargo Terminal &amp; Asia Airfreight Terminal </a:t>
            </a:r>
          </a:p>
          <a:p>
            <a:pPr lvl="0" algn="just">
              <a:spcBef>
                <a:spcPts val="0"/>
              </a:spcBef>
            </a:pPr>
            <a:r>
              <a:rPr lang="en-HK" sz="1000" dirty="0"/>
              <a:t>Gathered project requirements (150+ of AAT and 35+ of CPSL) through interactions, meetings, and walkthroughs with potential application users and develop business requirements documents (BRD), functional requirements documents (FRD), and user mock-ups. Also, I created 55+ technical responses to Requests for Quotes (RFQs) for customers.</a:t>
            </a:r>
          </a:p>
          <a:p>
            <a:pPr lvl="0" algn="just">
              <a:spcBef>
                <a:spcPts val="0"/>
              </a:spcBef>
            </a:pPr>
            <a:r>
              <a:rPr lang="en-HK" sz="1000" dirty="0"/>
              <a:t>I Provided winning solutions as part of the pre-sales team, which included responding to RFPs and RFIs from existing and prospective clients. Recently, involved in a proposal for the migration of Monolithic to cloud study. Conducted a few POCs for the same Participated in both pre-sales and post-sales activities, including establishing statements of work, responsibility matrixes, and overseeing the technical realization of solutions by delivery teams.</a:t>
            </a:r>
          </a:p>
          <a:p>
            <a:pPr lvl="0" algn="just">
              <a:spcBef>
                <a:spcPts val="0"/>
              </a:spcBef>
            </a:pPr>
            <a:r>
              <a:rPr lang="en-HK" sz="1000" dirty="0"/>
              <a:t>Worked closely with executive sales teams to deliver quotes and full IT solutions in networking, computing, storage, and virtual cloud infrastructure. Also, Designed and developed projects: On-premise Storage move to AWS, OCR using AI Computer vision, AWS IOT using MQTT (pub/sub) for controlling Cold Box for warehouse cargo application.  </a:t>
            </a:r>
          </a:p>
          <a:p>
            <a:pPr lvl="0" algn="just">
              <a:spcBef>
                <a:spcPts val="0"/>
              </a:spcBef>
            </a:pPr>
            <a:r>
              <a:rPr lang="en-HK" sz="1000" dirty="0"/>
              <a:t>Monitor SLA and tested application performance to identify potential bottlenecks, develop solutions, and collaborate with developers on solution implementation for 5 Web, 3 Mobile applications.  Provided 2nd and 3rd level technical support and troubleshooting to internal and external clients. Team Size - 4 - on-site resources, 4 - offshore resources. </a:t>
            </a:r>
          </a:p>
          <a:p>
            <a:pPr lvl="0" algn="just">
              <a:spcBef>
                <a:spcPts val="0"/>
              </a:spcBef>
            </a:pPr>
            <a:r>
              <a:rPr lang="en-HK" sz="1000" dirty="0"/>
              <a:t>Successfully managed multimillion-dollar revenue accounts including focus on several Completed 15.5K days of works. I have managing releases during all phases of software development life cycle, from requirements analysis through system implementation for more than 2 enterprises projects. Worked closely with customers, internal staff and other stakeholders to determine planning, implementation and integration of system-oriented projects. System development of RESTful API for having interface with HKIA.</a:t>
            </a:r>
          </a:p>
        </p:txBody>
      </p:sp>
      <p:sp>
        <p:nvSpPr>
          <p:cNvPr id="36" name="Content Placeholder 13">
            <a:extLst>
              <a:ext uri="{FF2B5EF4-FFF2-40B4-BE49-F238E27FC236}">
                <a16:creationId xmlns:a16="http://schemas.microsoft.com/office/drawing/2014/main" id="{732EF027-BC1C-37CF-2DBC-9A2079473128}"/>
              </a:ext>
            </a:extLst>
          </p:cNvPr>
          <p:cNvSpPr txBox="1">
            <a:spLocks/>
          </p:cNvSpPr>
          <p:nvPr/>
        </p:nvSpPr>
        <p:spPr>
          <a:xfrm>
            <a:off x="-12623" y="2434966"/>
            <a:ext cx="6031101" cy="6838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HK" sz="1050" dirty="0"/>
              <a:t>Project lifecycle management; Project manager supervision; Architecture Change Management; Migration Planning; Release management; Technical project planning; Project requirements analysis; Build technical teams; Technical documentation understanding; Solution Technical architecture (Application + Cloud); Security Designs/Patterns; Project scheduling and budgeting; Custom software development and database design; System migration/integration; Quality assurance</a:t>
            </a:r>
            <a:endParaRPr lang="en-US" sz="1050" dirty="0"/>
          </a:p>
        </p:txBody>
      </p:sp>
      <p:sp>
        <p:nvSpPr>
          <p:cNvPr id="37" name="Content Placeholder 13">
            <a:extLst>
              <a:ext uri="{FF2B5EF4-FFF2-40B4-BE49-F238E27FC236}">
                <a16:creationId xmlns:a16="http://schemas.microsoft.com/office/drawing/2014/main" id="{FD57F944-A566-422E-0E86-14518E6CBE09}"/>
              </a:ext>
            </a:extLst>
          </p:cNvPr>
          <p:cNvSpPr txBox="1">
            <a:spLocks/>
          </p:cNvSpPr>
          <p:nvPr/>
        </p:nvSpPr>
        <p:spPr>
          <a:xfrm flipV="1">
            <a:off x="32113" y="3299779"/>
            <a:ext cx="6019800" cy="54158"/>
          </a:xfrm>
          <a:prstGeom prst="rect">
            <a:avLst/>
          </a:prstGeom>
          <a:solidFill>
            <a:schemeClr val="tx1"/>
          </a:solidFill>
        </p:spPr>
        <p:txBody>
          <a:bodyPr vert="horz" lIns="91440" tIns="45720" rIns="91440" bIns="45720" rtlCol="0">
            <a:noAutofit/>
          </a:bodyPr>
          <a:lstStyle>
            <a:defPPr>
              <a:defRPr lang="en-US"/>
            </a:defPPr>
            <a:lvl1pPr indent="0">
              <a:lnSpc>
                <a:spcPct val="90000"/>
              </a:lnSpc>
              <a:spcBef>
                <a:spcPts val="1000"/>
              </a:spcBef>
              <a:buFont typeface="Arial" panose="020B0604020202020204" pitchFamily="34" charset="0"/>
              <a:buNone/>
              <a:defRPr sz="1200" b="1">
                <a:solidFill>
                  <a:schemeClr val="bg1"/>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en-US" dirty="0"/>
          </a:p>
        </p:txBody>
      </p:sp>
      <p:pic>
        <p:nvPicPr>
          <p:cNvPr id="3" name="Picture 2">
            <a:extLst>
              <a:ext uri="{FF2B5EF4-FFF2-40B4-BE49-F238E27FC236}">
                <a16:creationId xmlns:a16="http://schemas.microsoft.com/office/drawing/2014/main" id="{A1ACB5A0-3B5D-3729-80F2-26DD139C63A3}"/>
              </a:ext>
            </a:extLst>
          </p:cNvPr>
          <p:cNvPicPr>
            <a:picLocks noChangeAspect="1"/>
          </p:cNvPicPr>
          <p:nvPr/>
        </p:nvPicPr>
        <p:blipFill>
          <a:blip r:embed="rId4"/>
          <a:stretch>
            <a:fillRect/>
          </a:stretch>
        </p:blipFill>
        <p:spPr>
          <a:xfrm>
            <a:off x="11301" y="4975886"/>
            <a:ext cx="5995394" cy="1744937"/>
          </a:xfrm>
          <a:prstGeom prst="rect">
            <a:avLst/>
          </a:prstGeom>
        </p:spPr>
      </p:pic>
      <p:sp>
        <p:nvSpPr>
          <p:cNvPr id="2" name="TextBox 1">
            <a:extLst>
              <a:ext uri="{FF2B5EF4-FFF2-40B4-BE49-F238E27FC236}">
                <a16:creationId xmlns:a16="http://schemas.microsoft.com/office/drawing/2014/main" id="{DBBFBBA6-1B92-0059-D88F-00E828B64ECC}"/>
              </a:ext>
            </a:extLst>
          </p:cNvPr>
          <p:cNvSpPr txBox="1"/>
          <p:nvPr/>
        </p:nvSpPr>
        <p:spPr>
          <a:xfrm>
            <a:off x="9572077" y="0"/>
            <a:ext cx="2618691" cy="415498"/>
          </a:xfrm>
          <a:prstGeom prst="rect">
            <a:avLst/>
          </a:prstGeom>
          <a:noFill/>
        </p:spPr>
        <p:txBody>
          <a:bodyPr wrap="square">
            <a:spAutoFit/>
          </a:bodyPr>
          <a:lstStyle/>
          <a:p>
            <a:r>
              <a:rPr lang="en-HK" sz="1050" dirty="0"/>
              <a:t>LinkedIn:</a:t>
            </a:r>
            <a:r>
              <a:rPr lang="en-HK" sz="1050" u="sng" dirty="0"/>
              <a:t> </a:t>
            </a:r>
            <a:r>
              <a:rPr lang="en-HK" sz="1050" dirty="0">
                <a:hlinkClick r:id="rId5"/>
              </a:rPr>
              <a:t>www.linkedin.com/in/mchugh44</a:t>
            </a:r>
            <a:r>
              <a:rPr lang="en-HK" sz="1050" dirty="0"/>
              <a:t> </a:t>
            </a:r>
          </a:p>
          <a:p>
            <a:r>
              <a:rPr lang="en-HK" sz="1050" dirty="0"/>
              <a:t>Git: </a:t>
            </a:r>
            <a:r>
              <a:rPr lang="en-HK" sz="1050" u="sng" dirty="0">
                <a:hlinkClick r:id="rId6"/>
              </a:rPr>
              <a:t>https://github.com/mayankchugh1977</a:t>
            </a:r>
            <a:endParaRPr lang="en-HK" sz="1050" u="sng" dirty="0"/>
          </a:p>
        </p:txBody>
      </p:sp>
      <p:grpSp>
        <p:nvGrpSpPr>
          <p:cNvPr id="9" name="Group 8">
            <a:extLst>
              <a:ext uri="{FF2B5EF4-FFF2-40B4-BE49-F238E27FC236}">
                <a16:creationId xmlns:a16="http://schemas.microsoft.com/office/drawing/2014/main" id="{ECE77645-1CEF-F0A6-C82D-A07BD71BD05F}"/>
              </a:ext>
            </a:extLst>
          </p:cNvPr>
          <p:cNvGrpSpPr/>
          <p:nvPr/>
        </p:nvGrpSpPr>
        <p:grpSpPr>
          <a:xfrm>
            <a:off x="3105302" y="50661"/>
            <a:ext cx="6391462" cy="642092"/>
            <a:chOff x="2997277" y="111333"/>
            <a:chExt cx="6391462" cy="642092"/>
          </a:xfrm>
        </p:grpSpPr>
        <p:grpSp>
          <p:nvGrpSpPr>
            <p:cNvPr id="8" name="Group 7">
              <a:extLst>
                <a:ext uri="{FF2B5EF4-FFF2-40B4-BE49-F238E27FC236}">
                  <a16:creationId xmlns:a16="http://schemas.microsoft.com/office/drawing/2014/main" id="{923F89B3-CA5A-F843-F61D-682B077D0A8F}"/>
                </a:ext>
              </a:extLst>
            </p:cNvPr>
            <p:cNvGrpSpPr/>
            <p:nvPr/>
          </p:nvGrpSpPr>
          <p:grpSpPr>
            <a:xfrm>
              <a:off x="2997277" y="138762"/>
              <a:ext cx="5769067" cy="614663"/>
              <a:chOff x="5584321" y="102086"/>
              <a:chExt cx="5769067" cy="614663"/>
            </a:xfrm>
          </p:grpSpPr>
          <p:pic>
            <p:nvPicPr>
              <p:cNvPr id="20" name="Picture 19">
                <a:extLst>
                  <a:ext uri="{FF2B5EF4-FFF2-40B4-BE49-F238E27FC236}">
                    <a16:creationId xmlns:a16="http://schemas.microsoft.com/office/drawing/2014/main" id="{5ECCA435-0BE7-4ECF-9C52-94765A85B128}"/>
                  </a:ext>
                </a:extLst>
              </p:cNvPr>
              <p:cNvPicPr>
                <a:picLocks noChangeAspect="1"/>
              </p:cNvPicPr>
              <p:nvPr/>
            </p:nvPicPr>
            <p:blipFill>
              <a:blip r:embed="rId7"/>
              <a:stretch>
                <a:fillRect/>
              </a:stretch>
            </p:blipFill>
            <p:spPr>
              <a:xfrm>
                <a:off x="6173945" y="102086"/>
                <a:ext cx="542192" cy="484971"/>
              </a:xfrm>
              <a:prstGeom prst="rect">
                <a:avLst/>
              </a:prstGeom>
              <a:noFill/>
              <a:effectLst>
                <a:glow rad="101600">
                  <a:schemeClr val="accent3">
                    <a:satMod val="175000"/>
                    <a:alpha val="40000"/>
                  </a:schemeClr>
                </a:glow>
              </a:effectLst>
              <a:scene3d>
                <a:camera prst="orthographicFront"/>
                <a:lightRig rig="threePt" dir="t"/>
              </a:scene3d>
              <a:sp3d>
                <a:bevelT prst="convex"/>
                <a:bevelB prst="slope"/>
              </a:sp3d>
            </p:spPr>
          </p:pic>
          <p:pic>
            <p:nvPicPr>
              <p:cNvPr id="21" name="Picture 20">
                <a:extLst>
                  <a:ext uri="{FF2B5EF4-FFF2-40B4-BE49-F238E27FC236}">
                    <a16:creationId xmlns:a16="http://schemas.microsoft.com/office/drawing/2014/main" id="{6686FB4C-20BE-4FD9-80FD-2F2FF43CC7F6}"/>
                  </a:ext>
                </a:extLst>
              </p:cNvPr>
              <p:cNvPicPr>
                <a:picLocks noChangeAspect="1"/>
              </p:cNvPicPr>
              <p:nvPr/>
            </p:nvPicPr>
            <p:blipFill>
              <a:blip r:embed="rId8"/>
              <a:stretch>
                <a:fillRect/>
              </a:stretch>
            </p:blipFill>
            <p:spPr>
              <a:xfrm>
                <a:off x="5584321" y="102087"/>
                <a:ext cx="542192" cy="484971"/>
              </a:xfrm>
              <a:prstGeom prst="rect">
                <a:avLst/>
              </a:prstGeom>
              <a:noFill/>
              <a:effectLst>
                <a:glow rad="101600">
                  <a:schemeClr val="accent3">
                    <a:satMod val="175000"/>
                    <a:alpha val="40000"/>
                  </a:schemeClr>
                </a:glow>
              </a:effectLst>
              <a:scene3d>
                <a:camera prst="orthographicFront"/>
                <a:lightRig rig="threePt" dir="t"/>
              </a:scene3d>
              <a:sp3d>
                <a:bevelT prst="convex"/>
                <a:bevelB prst="slope"/>
              </a:sp3d>
            </p:spPr>
          </p:pic>
          <p:pic>
            <p:nvPicPr>
              <p:cNvPr id="22" name="Picture 21">
                <a:extLst>
                  <a:ext uri="{FF2B5EF4-FFF2-40B4-BE49-F238E27FC236}">
                    <a16:creationId xmlns:a16="http://schemas.microsoft.com/office/drawing/2014/main" id="{F74211B5-A550-4D93-9883-702133CA2E98}"/>
                  </a:ext>
                </a:extLst>
              </p:cNvPr>
              <p:cNvPicPr>
                <a:picLocks noChangeAspect="1"/>
              </p:cNvPicPr>
              <p:nvPr/>
            </p:nvPicPr>
            <p:blipFill>
              <a:blip r:embed="rId9"/>
              <a:stretch>
                <a:fillRect/>
              </a:stretch>
            </p:blipFill>
            <p:spPr>
              <a:xfrm>
                <a:off x="6763570" y="102086"/>
                <a:ext cx="542192" cy="484971"/>
              </a:xfrm>
              <a:prstGeom prst="rect">
                <a:avLst/>
              </a:prstGeom>
              <a:noFill/>
              <a:effectLst>
                <a:glow rad="101600">
                  <a:schemeClr val="accent3">
                    <a:satMod val="175000"/>
                    <a:alpha val="40000"/>
                  </a:schemeClr>
                </a:glow>
              </a:effectLst>
              <a:scene3d>
                <a:camera prst="orthographicFront"/>
                <a:lightRig rig="threePt" dir="t"/>
              </a:scene3d>
              <a:sp3d>
                <a:bevelT prst="convex"/>
                <a:bevelB prst="slope"/>
              </a:sp3d>
            </p:spPr>
          </p:pic>
          <p:pic>
            <p:nvPicPr>
              <p:cNvPr id="23" name="Picture 22">
                <a:extLst>
                  <a:ext uri="{FF2B5EF4-FFF2-40B4-BE49-F238E27FC236}">
                    <a16:creationId xmlns:a16="http://schemas.microsoft.com/office/drawing/2014/main" id="{BDF7475F-8374-4858-AB60-E43B035BF783}"/>
                  </a:ext>
                </a:extLst>
              </p:cNvPr>
              <p:cNvPicPr>
                <a:picLocks noChangeAspect="1"/>
              </p:cNvPicPr>
              <p:nvPr/>
            </p:nvPicPr>
            <p:blipFill>
              <a:blip r:embed="rId10"/>
              <a:stretch>
                <a:fillRect/>
              </a:stretch>
            </p:blipFill>
            <p:spPr>
              <a:xfrm>
                <a:off x="7350833" y="145032"/>
                <a:ext cx="542192" cy="484971"/>
              </a:xfrm>
              <a:prstGeom prst="rect">
                <a:avLst/>
              </a:prstGeom>
              <a:noFill/>
              <a:effectLst>
                <a:glow rad="101600">
                  <a:schemeClr val="accent3">
                    <a:satMod val="175000"/>
                    <a:alpha val="40000"/>
                  </a:schemeClr>
                </a:glow>
              </a:effectLst>
              <a:scene3d>
                <a:camera prst="orthographicFront"/>
                <a:lightRig rig="threePt" dir="t"/>
              </a:scene3d>
              <a:sp3d>
                <a:bevelT prst="convex"/>
                <a:bevelB prst="slope"/>
              </a:sp3d>
            </p:spPr>
          </p:pic>
          <p:pic>
            <p:nvPicPr>
              <p:cNvPr id="27" name="Picture 26">
                <a:extLst>
                  <a:ext uri="{FF2B5EF4-FFF2-40B4-BE49-F238E27FC236}">
                    <a16:creationId xmlns:a16="http://schemas.microsoft.com/office/drawing/2014/main" id="{26094082-82A5-4A44-BF1A-BADFEC06E752}"/>
                  </a:ext>
                </a:extLst>
              </p:cNvPr>
              <p:cNvPicPr>
                <a:picLocks noChangeAspect="1"/>
              </p:cNvPicPr>
              <p:nvPr/>
            </p:nvPicPr>
            <p:blipFill>
              <a:blip r:embed="rId11"/>
              <a:stretch>
                <a:fillRect/>
              </a:stretch>
            </p:blipFill>
            <p:spPr>
              <a:xfrm>
                <a:off x="7938096" y="127983"/>
                <a:ext cx="430085" cy="484971"/>
              </a:xfrm>
              <a:prstGeom prst="rect">
                <a:avLst/>
              </a:prstGeom>
              <a:noFill/>
              <a:effectLst>
                <a:glow rad="101600">
                  <a:schemeClr val="accent3">
                    <a:satMod val="175000"/>
                    <a:alpha val="40000"/>
                  </a:schemeClr>
                </a:glow>
              </a:effectLst>
              <a:scene3d>
                <a:camera prst="orthographicFront"/>
                <a:lightRig rig="threePt" dir="t"/>
              </a:scene3d>
              <a:sp3d>
                <a:bevelT prst="convex"/>
                <a:bevelB prst="slope"/>
              </a:sp3d>
            </p:spPr>
          </p:pic>
          <p:pic>
            <p:nvPicPr>
              <p:cNvPr id="30" name="Picture 29">
                <a:extLst>
                  <a:ext uri="{FF2B5EF4-FFF2-40B4-BE49-F238E27FC236}">
                    <a16:creationId xmlns:a16="http://schemas.microsoft.com/office/drawing/2014/main" id="{36599321-31EC-4A07-B5B6-93F2EA95404F}"/>
                  </a:ext>
                </a:extLst>
              </p:cNvPr>
              <p:cNvPicPr>
                <a:picLocks noChangeAspect="1"/>
              </p:cNvPicPr>
              <p:nvPr/>
            </p:nvPicPr>
            <p:blipFill>
              <a:blip r:embed="rId12"/>
              <a:stretch>
                <a:fillRect/>
              </a:stretch>
            </p:blipFill>
            <p:spPr>
              <a:xfrm>
                <a:off x="8413252" y="145809"/>
                <a:ext cx="542192" cy="484971"/>
              </a:xfrm>
              <a:prstGeom prst="rect">
                <a:avLst/>
              </a:prstGeom>
              <a:noFill/>
              <a:effectLst>
                <a:glow rad="101600">
                  <a:schemeClr val="accent3">
                    <a:satMod val="175000"/>
                    <a:alpha val="40000"/>
                  </a:schemeClr>
                </a:glow>
              </a:effectLst>
              <a:scene3d>
                <a:camera prst="orthographicFront"/>
                <a:lightRig rig="threePt" dir="t"/>
              </a:scene3d>
              <a:sp3d>
                <a:bevelT prst="convex"/>
                <a:bevelB prst="slope"/>
              </a:sp3d>
            </p:spPr>
          </p:pic>
          <p:pic>
            <p:nvPicPr>
              <p:cNvPr id="31" name="Picture 30">
                <a:extLst>
                  <a:ext uri="{FF2B5EF4-FFF2-40B4-BE49-F238E27FC236}">
                    <a16:creationId xmlns:a16="http://schemas.microsoft.com/office/drawing/2014/main" id="{E7CD91C8-BD56-4B9C-B591-AA89170857B7}"/>
                  </a:ext>
                </a:extLst>
              </p:cNvPr>
              <p:cNvPicPr>
                <a:picLocks noChangeAspect="1"/>
              </p:cNvPicPr>
              <p:nvPr/>
            </p:nvPicPr>
            <p:blipFill>
              <a:blip r:embed="rId13"/>
              <a:stretch>
                <a:fillRect/>
              </a:stretch>
            </p:blipFill>
            <p:spPr>
              <a:xfrm>
                <a:off x="9000516" y="168785"/>
                <a:ext cx="716381" cy="484976"/>
              </a:xfrm>
              <a:prstGeom prst="rect">
                <a:avLst/>
              </a:prstGeom>
              <a:noFill/>
              <a:effectLst>
                <a:glow rad="101600">
                  <a:schemeClr val="accent3">
                    <a:satMod val="175000"/>
                    <a:alpha val="40000"/>
                  </a:schemeClr>
                </a:glow>
              </a:effectLst>
              <a:scene3d>
                <a:camera prst="orthographicFront"/>
                <a:lightRig rig="threePt" dir="t"/>
              </a:scene3d>
              <a:sp3d>
                <a:bevelT prst="convex"/>
                <a:bevelB prst="slope"/>
              </a:sp3d>
            </p:spPr>
          </p:pic>
          <p:pic>
            <p:nvPicPr>
              <p:cNvPr id="4" name="Picture 3" descr="A picture containing text, sign&#10;&#10;Description automatically generated">
                <a:extLst>
                  <a:ext uri="{FF2B5EF4-FFF2-40B4-BE49-F238E27FC236}">
                    <a16:creationId xmlns:a16="http://schemas.microsoft.com/office/drawing/2014/main" id="{6FC08D09-C0B6-452F-A03D-D49023D2F150}"/>
                  </a:ext>
                </a:extLst>
              </p:cNvPr>
              <p:cNvPicPr>
                <a:picLocks noChangeAspect="1"/>
              </p:cNvPicPr>
              <p:nvPr/>
            </p:nvPicPr>
            <p:blipFill>
              <a:blip r:embed="rId14"/>
              <a:stretch>
                <a:fillRect/>
              </a:stretch>
            </p:blipFill>
            <p:spPr>
              <a:xfrm>
                <a:off x="10365570" y="170094"/>
                <a:ext cx="471805" cy="484972"/>
              </a:xfrm>
              <a:prstGeom prst="rect">
                <a:avLst/>
              </a:prstGeom>
            </p:spPr>
          </p:pic>
          <p:pic>
            <p:nvPicPr>
              <p:cNvPr id="6" name="Picture 5" descr="A picture containing text, sign&#10;&#10;Description automatically generated">
                <a:extLst>
                  <a:ext uri="{FF2B5EF4-FFF2-40B4-BE49-F238E27FC236}">
                    <a16:creationId xmlns:a16="http://schemas.microsoft.com/office/drawing/2014/main" id="{5857F0F1-CE4C-4158-AD69-93223CCA3ACC}"/>
                  </a:ext>
                </a:extLst>
              </p:cNvPr>
              <p:cNvPicPr>
                <a:picLocks noChangeAspect="1"/>
              </p:cNvPicPr>
              <p:nvPr/>
            </p:nvPicPr>
            <p:blipFill>
              <a:blip r:embed="rId15"/>
              <a:stretch>
                <a:fillRect/>
              </a:stretch>
            </p:blipFill>
            <p:spPr>
              <a:xfrm>
                <a:off x="9808159" y="176140"/>
                <a:ext cx="525932" cy="540609"/>
              </a:xfrm>
              <a:prstGeom prst="rect">
                <a:avLst/>
              </a:prstGeom>
            </p:spPr>
          </p:pic>
          <p:pic>
            <p:nvPicPr>
              <p:cNvPr id="1026" name="Picture 2" descr="Microsoft Certified: Azure Administrator Associate badge image. Issued by Microsoft">
                <a:extLst>
                  <a:ext uri="{FF2B5EF4-FFF2-40B4-BE49-F238E27FC236}">
                    <a16:creationId xmlns:a16="http://schemas.microsoft.com/office/drawing/2014/main" id="{A5F85A30-BA7F-84A3-A64C-E51ED61B971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855305" y="158210"/>
                <a:ext cx="498083" cy="498083"/>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Picture 6" descr="A yellow badge with white text&#10;&#10;Description automatically generated with low confidence">
              <a:extLst>
                <a:ext uri="{FF2B5EF4-FFF2-40B4-BE49-F238E27FC236}">
                  <a16:creationId xmlns:a16="http://schemas.microsoft.com/office/drawing/2014/main" id="{98C1EA02-E8A0-88F3-DFA3-FE54178CA1E7}"/>
                </a:ext>
              </a:extLst>
            </p:cNvPr>
            <p:cNvPicPr>
              <a:picLocks noChangeAspect="1"/>
            </p:cNvPicPr>
            <p:nvPr/>
          </p:nvPicPr>
          <p:blipFill>
            <a:blip r:embed="rId17"/>
            <a:stretch>
              <a:fillRect/>
            </a:stretch>
          </p:blipFill>
          <p:spPr>
            <a:xfrm>
              <a:off x="8760827" y="111333"/>
              <a:ext cx="627912" cy="628958"/>
            </a:xfrm>
            <a:prstGeom prst="rect">
              <a:avLst/>
            </a:prstGeom>
          </p:spPr>
        </p:pic>
      </p:grpSp>
    </p:spTree>
    <p:extLst>
      <p:ext uri="{BB962C8B-B14F-4D97-AF65-F5344CB8AC3E}">
        <p14:creationId xmlns:p14="http://schemas.microsoft.com/office/powerpoint/2010/main" val="41105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F1CC95D-6C1E-7426-F492-820188395530}"/>
              </a:ext>
            </a:extLst>
          </p:cNvPr>
          <p:cNvSpPr txBox="1"/>
          <p:nvPr/>
        </p:nvSpPr>
        <p:spPr>
          <a:xfrm>
            <a:off x="-1" y="1107496"/>
            <a:ext cx="12192000" cy="5197128"/>
          </a:xfrm>
          <a:prstGeom prst="rect">
            <a:avLst/>
          </a:prstGeom>
          <a:noFill/>
        </p:spPr>
        <p:txBody>
          <a:bodyPr wrap="square">
            <a:spAutoFit/>
          </a:bodyPr>
          <a:lstStyle/>
          <a:p>
            <a:endParaRPr lang="en-US" sz="1600" spc="35" dirty="0">
              <a:solidFill>
                <a:srgbClr val="333B56"/>
              </a:solidFill>
              <a:ea typeface="Times New Roman" panose="02020603050405020304" pitchFamily="18" charset="0"/>
            </a:endParaRPr>
          </a:p>
          <a:p>
            <a:pPr indent="-342900">
              <a:lnSpc>
                <a:spcPct val="115000"/>
              </a:lnSpc>
              <a:buFont typeface="Wingdings" pitchFamily="2" charset="2"/>
              <a:buChar char=""/>
            </a:pPr>
            <a:r>
              <a:rPr lang="en-US" sz="1600" b="1" i="1" spc="10" dirty="0">
                <a:solidFill>
                  <a:srgbClr val="333B56"/>
                </a:solidFill>
                <a:ea typeface="PMingLiU" panose="02020500000000000000" pitchFamily="18" charset="-120"/>
                <a:cs typeface="Times New Roman" panose="02020603050405020304" pitchFamily="18" charset="0"/>
              </a:rPr>
              <a:t>WebLogic to </a:t>
            </a:r>
            <a:r>
              <a:rPr lang="en-US" sz="1600" b="1" i="1" spc="10" dirty="0" err="1">
                <a:solidFill>
                  <a:srgbClr val="333B56"/>
                </a:solidFill>
                <a:ea typeface="PMingLiU" panose="02020500000000000000" pitchFamily="18" charset="-120"/>
                <a:cs typeface="Times New Roman" panose="02020603050405020304" pitchFamily="18" charset="0"/>
              </a:rPr>
              <a:t>Jboss</a:t>
            </a:r>
            <a:r>
              <a:rPr lang="en-US" sz="1600" b="1" i="1" spc="10" dirty="0">
                <a:solidFill>
                  <a:srgbClr val="333B56"/>
                </a:solidFill>
                <a:ea typeface="PMingLiU" panose="02020500000000000000" pitchFamily="18" charset="-120"/>
                <a:cs typeface="Times New Roman" panose="02020603050405020304" pitchFamily="18" charset="0"/>
              </a:rPr>
              <a:t> and Oracle to MySQL Migration </a:t>
            </a:r>
            <a:r>
              <a:rPr lang="en-US" sz="1600" b="1" i="1" dirty="0">
                <a:solidFill>
                  <a:srgbClr val="365F91"/>
                </a:solidFill>
                <a:ea typeface="PMingLiU" panose="02020500000000000000" pitchFamily="18" charset="-120"/>
                <a:cs typeface="Times New Roman" panose="02020603050405020304" pitchFamily="18" charset="0"/>
              </a:rPr>
              <a:t>– </a:t>
            </a:r>
            <a:r>
              <a:rPr lang="en-US" sz="1600" spc="35" dirty="0">
                <a:solidFill>
                  <a:srgbClr val="333B56"/>
                </a:solidFill>
              </a:rPr>
              <a:t>Monolithic Application Migration to AWS Cloud </a:t>
            </a:r>
          </a:p>
          <a:p>
            <a:pPr lvl="0">
              <a:lnSpc>
                <a:spcPct val="115000"/>
              </a:lnSpc>
            </a:pPr>
            <a:r>
              <a:rPr lang="en-US" sz="1600" b="1" spc="35" dirty="0">
                <a:solidFill>
                  <a:srgbClr val="333B56"/>
                </a:solidFill>
                <a:ea typeface="Times New Roman" panose="02020603050405020304" pitchFamily="18" charset="0"/>
              </a:rPr>
              <a:t>On Premises Application Migration to AWS - POC</a:t>
            </a:r>
            <a:endParaRPr lang="en-HK" sz="1600" dirty="0">
              <a:ea typeface="Times New Roman" panose="02020603050405020304" pitchFamily="18" charset="0"/>
            </a:endParaRPr>
          </a:p>
          <a:p>
            <a:pPr algn="just"/>
            <a:r>
              <a:rPr lang="en-US" sz="1600" spc="35" dirty="0">
                <a:solidFill>
                  <a:srgbClr val="333B56"/>
                </a:solidFill>
                <a:ea typeface="Times New Roman" panose="02020603050405020304" pitchFamily="18" charset="0"/>
              </a:rPr>
              <a:t>As part requirement client want to migrate application. We would need prepare quicker roadmap to best optimal ways for migration for Monolithic application to AWS Cloud with all possible options. As a vendor, we have migrated basic framework and one of module of existing from </a:t>
            </a:r>
            <a:r>
              <a:rPr lang="en-US" sz="1600" spc="35" dirty="0" err="1">
                <a:solidFill>
                  <a:srgbClr val="333B56"/>
                </a:solidFill>
                <a:ea typeface="Times New Roman" panose="02020603050405020304" pitchFamily="18" charset="0"/>
              </a:rPr>
              <a:t>Weblogic</a:t>
            </a:r>
            <a:r>
              <a:rPr lang="en-US" sz="1600" spc="35" dirty="0">
                <a:solidFill>
                  <a:srgbClr val="333B56"/>
                </a:solidFill>
                <a:ea typeface="Times New Roman" panose="02020603050405020304" pitchFamily="18" charset="0"/>
              </a:rPr>
              <a:t> application Server to </a:t>
            </a:r>
            <a:r>
              <a:rPr lang="en-US" sz="1600" spc="35" dirty="0" err="1">
                <a:solidFill>
                  <a:srgbClr val="333B56"/>
                </a:solidFill>
                <a:ea typeface="Times New Roman" panose="02020603050405020304" pitchFamily="18" charset="0"/>
              </a:rPr>
              <a:t>Jboss</a:t>
            </a:r>
            <a:r>
              <a:rPr lang="en-US" sz="1600" spc="35" dirty="0">
                <a:solidFill>
                  <a:srgbClr val="333B56"/>
                </a:solidFill>
                <a:ea typeface="Times New Roman" panose="02020603050405020304" pitchFamily="18" charset="0"/>
              </a:rPr>
              <a:t> Server. Also, We have done all required changes for migrating Oracle database to </a:t>
            </a:r>
            <a:r>
              <a:rPr lang="en-US" sz="1600" spc="35" dirty="0" err="1">
                <a:solidFill>
                  <a:srgbClr val="333B56"/>
                </a:solidFill>
                <a:ea typeface="Times New Roman" panose="02020603050405020304" pitchFamily="18" charset="0"/>
              </a:rPr>
              <a:t>Mysql</a:t>
            </a:r>
            <a:r>
              <a:rPr lang="en-US" sz="1600" spc="35" dirty="0">
                <a:solidFill>
                  <a:srgbClr val="333B56"/>
                </a:solidFill>
                <a:ea typeface="Times New Roman" panose="02020603050405020304" pitchFamily="18" charset="0"/>
              </a:rPr>
              <a:t>/Aurora database. </a:t>
            </a:r>
            <a:endParaRPr lang="en-HK" sz="1600" dirty="0">
              <a:ea typeface="Times New Roman" panose="02020603050405020304" pitchFamily="18" charset="0"/>
            </a:endParaRPr>
          </a:p>
          <a:p>
            <a:r>
              <a:rPr lang="en-US" sz="1600" b="1" spc="35" dirty="0">
                <a:solidFill>
                  <a:srgbClr val="333B56"/>
                </a:solidFill>
                <a:ea typeface="Times New Roman" panose="02020603050405020304" pitchFamily="18" charset="0"/>
              </a:rPr>
              <a:t>Skills and Tools</a:t>
            </a:r>
            <a:r>
              <a:rPr lang="en-HK" sz="1600" b="1" dirty="0">
                <a:ea typeface="Times New Roman" panose="02020603050405020304" pitchFamily="18" charset="0"/>
              </a:rPr>
              <a:t> – </a:t>
            </a:r>
            <a:r>
              <a:rPr lang="en-US" sz="1600" spc="35" dirty="0">
                <a:solidFill>
                  <a:srgbClr val="333B56"/>
                </a:solidFill>
                <a:ea typeface="Times New Roman" panose="02020603050405020304" pitchFamily="18" charset="0"/>
              </a:rPr>
              <a:t>RedHat </a:t>
            </a:r>
            <a:r>
              <a:rPr lang="en-US" sz="1600" spc="35" dirty="0" err="1">
                <a:solidFill>
                  <a:srgbClr val="333B56"/>
                </a:solidFill>
                <a:ea typeface="Times New Roman" panose="02020603050405020304" pitchFamily="18" charset="0"/>
              </a:rPr>
              <a:t>Jboss</a:t>
            </a:r>
            <a:r>
              <a:rPr lang="en-US" sz="1600" spc="35" dirty="0">
                <a:solidFill>
                  <a:srgbClr val="333B56"/>
                </a:solidFill>
                <a:ea typeface="Times New Roman" panose="02020603050405020304" pitchFamily="18" charset="0"/>
              </a:rPr>
              <a:t> migration </a:t>
            </a:r>
            <a:r>
              <a:rPr lang="en-US" sz="1600" spc="35" dirty="0">
                <a:solidFill>
                  <a:srgbClr val="333B56"/>
                </a:solidFill>
              </a:rPr>
              <a:t>tool, </a:t>
            </a:r>
            <a:r>
              <a:rPr lang="en-US" sz="1600" spc="35" dirty="0" err="1">
                <a:solidFill>
                  <a:srgbClr val="333B56"/>
                </a:solidFill>
              </a:rPr>
              <a:t>Jboss</a:t>
            </a:r>
            <a:r>
              <a:rPr lang="en-US" sz="1600" spc="35" dirty="0">
                <a:solidFill>
                  <a:srgbClr val="333B56"/>
                </a:solidFill>
              </a:rPr>
              <a:t> </a:t>
            </a:r>
            <a:r>
              <a:rPr lang="en-HK" sz="1600" spc="35" dirty="0">
                <a:solidFill>
                  <a:srgbClr val="333B56"/>
                </a:solidFill>
              </a:rPr>
              <a:t>The AWS Schema Conversion Tool (AWS SCT)</a:t>
            </a:r>
            <a:endParaRPr lang="en-US" sz="1600" spc="35" dirty="0">
              <a:solidFill>
                <a:srgbClr val="333B56"/>
              </a:solidFill>
            </a:endParaRPr>
          </a:p>
          <a:p>
            <a:endParaRPr lang="en-US" sz="1600" spc="35" dirty="0">
              <a:solidFill>
                <a:srgbClr val="333B56"/>
              </a:solidFill>
              <a:ea typeface="Times New Roman" panose="02020603050405020304" pitchFamily="18" charset="0"/>
            </a:endParaRPr>
          </a:p>
          <a:p>
            <a:pPr indent="-342900">
              <a:lnSpc>
                <a:spcPct val="115000"/>
              </a:lnSpc>
              <a:buFont typeface="Wingdings" pitchFamily="2" charset="2"/>
              <a:buChar char=""/>
            </a:pPr>
            <a:r>
              <a:rPr lang="en-US" sz="1600" b="1" i="1" spc="10" dirty="0">
                <a:solidFill>
                  <a:srgbClr val="333B56"/>
                </a:solidFill>
                <a:ea typeface="PMingLiU" panose="02020500000000000000" pitchFamily="18" charset="-120"/>
                <a:cs typeface="Times New Roman" panose="02020603050405020304" pitchFamily="18" charset="0"/>
              </a:rPr>
              <a:t>Mobile Apps Development for Cargo Users </a:t>
            </a:r>
            <a:r>
              <a:rPr lang="en-US" sz="1600" spc="35" dirty="0">
                <a:solidFill>
                  <a:srgbClr val="333B56"/>
                </a:solidFill>
              </a:rPr>
              <a:t>– Development and Magnificence for iOS and Android Application  </a:t>
            </a:r>
          </a:p>
          <a:p>
            <a:pPr>
              <a:lnSpc>
                <a:spcPct val="115000"/>
              </a:lnSpc>
            </a:pPr>
            <a:r>
              <a:rPr lang="en-US" sz="1600" b="1" spc="35" dirty="0">
                <a:solidFill>
                  <a:srgbClr val="333B56"/>
                </a:solidFill>
                <a:ea typeface="Times New Roman" panose="02020603050405020304" pitchFamily="18" charset="0"/>
              </a:rPr>
              <a:t>Hybrid Cloud Management – combination of Public and Private cloud </a:t>
            </a:r>
            <a:endParaRPr lang="en-HK" sz="1600" b="1" dirty="0">
              <a:ea typeface="Times New Roman" panose="02020603050405020304" pitchFamily="18" charset="0"/>
            </a:endParaRPr>
          </a:p>
          <a:p>
            <a:pPr>
              <a:lnSpc>
                <a:spcPct val="115000"/>
              </a:lnSpc>
            </a:pPr>
            <a:r>
              <a:rPr lang="en-HK" sz="1600" spc="35" dirty="0">
                <a:solidFill>
                  <a:srgbClr val="333B56"/>
                </a:solidFill>
              </a:rPr>
              <a:t>Provide cost optimization solution, Business, information and technology architecture and maintenance support to client for their new Mobile apps and upgrades Mobile Apps. To handle complex business functionality of Transhipment and intermodal functionalities.</a:t>
            </a:r>
            <a:r>
              <a:rPr lang="en-US" sz="1600" spc="35" dirty="0">
                <a:solidFill>
                  <a:srgbClr val="333B56"/>
                </a:solidFill>
              </a:rPr>
              <a:t> Application should allowed the agents, truck drivers and carrier airlines to view schedule and status of flights so that the shipment can be planned for delivery and pick-up. This app enabled user to track the status of Export/Import/</a:t>
            </a:r>
            <a:r>
              <a:rPr lang="en-US" sz="1600" spc="35" dirty="0" err="1">
                <a:solidFill>
                  <a:srgbClr val="333B56"/>
                </a:solidFill>
              </a:rPr>
              <a:t>Transhipment</a:t>
            </a:r>
            <a:r>
              <a:rPr lang="en-US" sz="1600" spc="35" dirty="0">
                <a:solidFill>
                  <a:srgbClr val="333B56"/>
                </a:solidFill>
              </a:rPr>
              <a:t> shipments. It also </a:t>
            </a:r>
            <a:r>
              <a:rPr lang="en-US" sz="1600" spc="35" dirty="0" err="1">
                <a:solidFill>
                  <a:srgbClr val="333B56"/>
                </a:solidFill>
              </a:rPr>
              <a:t>provid</a:t>
            </a:r>
            <a:r>
              <a:rPr lang="en-US" sz="1600" spc="35" dirty="0">
                <a:solidFill>
                  <a:srgbClr val="333B56"/>
                </a:solidFill>
              </a:rPr>
              <a:t> notifications to the user when the Import shipment is ready for pickup so that user can plan and schedule the travel to Cargo Terminal to pick-up the same. It reduced the customer support effort of Cargo Terminal Operator by self-servicing of flight schedule/AWB Enquiry and Notification. It also allowed users to choose languages of choice. </a:t>
            </a:r>
          </a:p>
          <a:p>
            <a:pPr>
              <a:lnSpc>
                <a:spcPct val="115000"/>
              </a:lnSpc>
            </a:pPr>
            <a:r>
              <a:rPr lang="en-US" sz="1600" b="1" spc="35" dirty="0">
                <a:solidFill>
                  <a:srgbClr val="333B56"/>
                </a:solidFill>
                <a:ea typeface="Times New Roman" panose="02020603050405020304" pitchFamily="18" charset="0"/>
              </a:rPr>
              <a:t>Skills and Tools</a:t>
            </a:r>
            <a:r>
              <a:rPr lang="en-HK" sz="1600" b="1" dirty="0">
                <a:ea typeface="Times New Roman" panose="02020603050405020304" pitchFamily="18" charset="0"/>
              </a:rPr>
              <a:t> </a:t>
            </a:r>
            <a:r>
              <a:rPr lang="en-HK" sz="1600" dirty="0"/>
              <a:t>– </a:t>
            </a:r>
            <a:r>
              <a:rPr lang="en-US" sz="1600" dirty="0"/>
              <a:t>J2EE, Oracle, App Notification and Google Notification</a:t>
            </a:r>
          </a:p>
        </p:txBody>
      </p:sp>
      <p:sp>
        <p:nvSpPr>
          <p:cNvPr id="7" name="Title 1">
            <a:extLst>
              <a:ext uri="{FF2B5EF4-FFF2-40B4-BE49-F238E27FC236}">
                <a16:creationId xmlns:a16="http://schemas.microsoft.com/office/drawing/2014/main" id="{279039EF-4887-C6E9-CCEF-291849355EE0}"/>
              </a:ext>
            </a:extLst>
          </p:cNvPr>
          <p:cNvSpPr>
            <a:spLocks noGrp="1"/>
          </p:cNvSpPr>
          <p:nvPr>
            <p:ph type="title"/>
          </p:nvPr>
        </p:nvSpPr>
        <p:spPr>
          <a:xfrm>
            <a:off x="-1" y="244699"/>
            <a:ext cx="12191999" cy="431625"/>
          </a:xfr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lnRef>
          <a:fillRef idx="1">
            <a:schemeClr val="accent1"/>
          </a:fillRef>
          <a:effectRef idx="1">
            <a:schemeClr val="accent1"/>
          </a:effectRef>
          <a:fontRef idx="minor">
            <a:schemeClr val="lt1"/>
          </a:fontRef>
        </p:style>
        <p:txBody>
          <a:bodyPr vert="horz" lIns="91440" tIns="45720" rIns="91440" bIns="45720" rtlCol="0" anchor="ctr">
            <a:normAutofit/>
          </a:bodyPr>
          <a:lstStyle/>
          <a:p>
            <a:pPr algn="ctr"/>
            <a:r>
              <a:rPr lang="en-US" sz="2400" b="1">
                <a:solidFill>
                  <a:schemeClr val="bg1"/>
                </a:solidFill>
              </a:rPr>
              <a:t>Projects &amp; POCs</a:t>
            </a:r>
            <a:endParaRPr lang="en-US" sz="2400" b="1" dirty="0">
              <a:solidFill>
                <a:schemeClr val="bg1"/>
              </a:solidFill>
            </a:endParaRPr>
          </a:p>
        </p:txBody>
      </p:sp>
    </p:spTree>
    <p:extLst>
      <p:ext uri="{BB962C8B-B14F-4D97-AF65-F5344CB8AC3E}">
        <p14:creationId xmlns:p14="http://schemas.microsoft.com/office/powerpoint/2010/main" val="768319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EB167094-218B-BCDA-920D-300DB6659D9B}"/>
              </a:ext>
            </a:extLst>
          </p:cNvPr>
          <p:cNvSpPr>
            <a:spLocks noChangeArrowheads="1"/>
          </p:cNvSpPr>
          <p:nvPr/>
        </p:nvSpPr>
        <p:spPr bwMode="auto">
          <a:xfrm>
            <a:off x="0" y="6731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Content Placeholder 7" descr="Timeline&#10;&#10;Description automatically generated">
            <a:extLst>
              <a:ext uri="{FF2B5EF4-FFF2-40B4-BE49-F238E27FC236}">
                <a16:creationId xmlns:a16="http://schemas.microsoft.com/office/drawing/2014/main" id="{763DEC08-8E08-D7D8-D69A-6982FBC47B56}"/>
              </a:ext>
            </a:extLst>
          </p:cNvPr>
          <p:cNvPicPr>
            <a:picLocks noChangeAspect="1"/>
          </p:cNvPicPr>
          <p:nvPr/>
        </p:nvPicPr>
        <p:blipFill>
          <a:blip r:embed="rId3"/>
          <a:stretch>
            <a:fillRect/>
          </a:stretch>
        </p:blipFill>
        <p:spPr>
          <a:xfrm>
            <a:off x="0" y="2485359"/>
            <a:ext cx="4419600" cy="2916363"/>
          </a:xfrm>
          <a:prstGeom prst="rect">
            <a:avLst/>
          </a:prstGeom>
          <a:noFill/>
          <a:ln>
            <a:solidFill>
              <a:schemeClr val="accent1"/>
            </a:solidFill>
          </a:ln>
          <a:scene3d>
            <a:camera prst="orthographicFront"/>
            <a:lightRig rig="threePt" dir="t"/>
          </a:scene3d>
          <a:sp3d extrusionH="76200" prstMaterial="matte">
            <a:bevelT w="114300" prst="artDeco"/>
            <a:bevelB w="114300" prst="artDeco"/>
            <a:extrusionClr>
              <a:schemeClr val="tx1"/>
            </a:extrusionClr>
          </a:sp3d>
        </p:spPr>
      </p:pic>
      <p:pic>
        <p:nvPicPr>
          <p:cNvPr id="10" name="Picture 9">
            <a:extLst>
              <a:ext uri="{FF2B5EF4-FFF2-40B4-BE49-F238E27FC236}">
                <a16:creationId xmlns:a16="http://schemas.microsoft.com/office/drawing/2014/main" id="{46F9F363-2AB7-7655-5BF3-3D04852F7A91}"/>
              </a:ext>
            </a:extLst>
          </p:cNvPr>
          <p:cNvPicPr>
            <a:picLocks noChangeAspect="1"/>
          </p:cNvPicPr>
          <p:nvPr/>
        </p:nvPicPr>
        <p:blipFill>
          <a:blip r:embed="rId4"/>
          <a:stretch>
            <a:fillRect/>
          </a:stretch>
        </p:blipFill>
        <p:spPr>
          <a:xfrm>
            <a:off x="4419600" y="1935630"/>
            <a:ext cx="7772400" cy="4249270"/>
          </a:xfrm>
          <a:prstGeom prst="rect">
            <a:avLst/>
          </a:prstGeom>
          <a:ln>
            <a:solidFill>
              <a:srgbClr val="002060"/>
            </a:solidFill>
          </a:ln>
          <a:scene3d>
            <a:camera prst="orthographicFront"/>
            <a:lightRig rig="threePt" dir="t"/>
          </a:scene3d>
          <a:sp3d>
            <a:bevelT/>
            <a:bevelB/>
          </a:sp3d>
        </p:spPr>
      </p:pic>
      <p:sp>
        <p:nvSpPr>
          <p:cNvPr id="16" name="TextBox 15">
            <a:extLst>
              <a:ext uri="{FF2B5EF4-FFF2-40B4-BE49-F238E27FC236}">
                <a16:creationId xmlns:a16="http://schemas.microsoft.com/office/drawing/2014/main" id="{7ED19A66-92D8-24D4-1CFC-F2A5BD4BACCA}"/>
              </a:ext>
            </a:extLst>
          </p:cNvPr>
          <p:cNvSpPr txBox="1"/>
          <p:nvPr/>
        </p:nvSpPr>
        <p:spPr>
          <a:xfrm>
            <a:off x="0" y="68713"/>
            <a:ext cx="12192000" cy="604388"/>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lnRef>
          <a:fillRef idx="1">
            <a:schemeClr val="accent1"/>
          </a:fillRef>
          <a:effectRef idx="1">
            <a:schemeClr val="accent1"/>
          </a:effectRef>
          <a:fontRef idx="minor">
            <a:schemeClr val="lt1"/>
          </a:fontRef>
        </p:style>
        <p:txBody>
          <a:bodyPr vert="horz" lIns="91440" tIns="45720" rIns="91440" bIns="45720" rtlCol="0" anchor="ctr">
            <a:normAutofit/>
          </a:bodyPr>
          <a:lstStyle>
            <a:lvl1pPr algn="ctr">
              <a:lnSpc>
                <a:spcPct val="90000"/>
              </a:lnSpc>
              <a:spcBef>
                <a:spcPct val="0"/>
              </a:spcBef>
              <a:buNone/>
              <a:defRPr sz="2400" b="1">
                <a:solidFill>
                  <a:schemeClr val="bg1"/>
                </a:solidFill>
              </a:defRPr>
            </a:lvl1pPr>
          </a:lstStyle>
          <a:p>
            <a:r>
              <a:rPr lang="en-US" dirty="0"/>
              <a:t>Cargo Application – Support and Maintenance</a:t>
            </a:r>
          </a:p>
        </p:txBody>
      </p:sp>
      <p:sp>
        <p:nvSpPr>
          <p:cNvPr id="2" name="TextBox 1">
            <a:extLst>
              <a:ext uri="{FF2B5EF4-FFF2-40B4-BE49-F238E27FC236}">
                <a16:creationId xmlns:a16="http://schemas.microsoft.com/office/drawing/2014/main" id="{B7ACA3ED-8331-2F77-4FF0-9616EC7068FB}"/>
              </a:ext>
            </a:extLst>
          </p:cNvPr>
          <p:cNvSpPr txBox="1"/>
          <p:nvPr/>
        </p:nvSpPr>
        <p:spPr>
          <a:xfrm>
            <a:off x="0" y="1832581"/>
            <a:ext cx="4419600" cy="313932"/>
          </a:xfrm>
          <a:prstGeom prst="rect">
            <a:avLst/>
          </a:prstGeom>
          <a:solidFill>
            <a:srgbClr val="002060"/>
          </a:solidFill>
          <a:effectLst>
            <a:glow rad="63500">
              <a:schemeClr val="tx1">
                <a:alpha val="40000"/>
              </a:schemeClr>
            </a:glow>
          </a:effectLst>
          <a:scene3d>
            <a:camera prst="orthographicFront"/>
            <a:lightRig rig="threePt" dir="t"/>
          </a:scene3d>
          <a:sp3d>
            <a:bevelT/>
            <a:bevelB/>
          </a:sp3d>
        </p:spPr>
        <p:txBody>
          <a:bodyPr vert="horz" lIns="91440" tIns="45720" rIns="91440" bIns="45720" rtlCol="0">
            <a:noAutofit/>
          </a:bodyPr>
          <a:lstStyle>
            <a:defPPr>
              <a:defRPr lang="en-US"/>
            </a:defPPr>
            <a:lvl1pPr indent="0">
              <a:lnSpc>
                <a:spcPct val="90000"/>
              </a:lnSpc>
              <a:spcBef>
                <a:spcPts val="1000"/>
              </a:spcBef>
              <a:buFont typeface="Arial" panose="020B0604020202020204" pitchFamily="34" charset="0"/>
              <a:buNone/>
              <a:defRPr sz="1600" b="1">
                <a:solidFill>
                  <a:schemeClr val="bg1"/>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en-US" dirty="0"/>
              <a:t>High Level Architecture</a:t>
            </a:r>
          </a:p>
        </p:txBody>
      </p:sp>
      <p:sp>
        <p:nvSpPr>
          <p:cNvPr id="4" name="TextBox 3">
            <a:extLst>
              <a:ext uri="{FF2B5EF4-FFF2-40B4-BE49-F238E27FC236}">
                <a16:creationId xmlns:a16="http://schemas.microsoft.com/office/drawing/2014/main" id="{3B4A3C07-D484-6058-2F70-2DC0F1451D6A}"/>
              </a:ext>
            </a:extLst>
          </p:cNvPr>
          <p:cNvSpPr txBox="1"/>
          <p:nvPr/>
        </p:nvSpPr>
        <p:spPr>
          <a:xfrm>
            <a:off x="4419600" y="1440992"/>
            <a:ext cx="7772400" cy="313932"/>
          </a:xfrm>
          <a:prstGeom prst="rect">
            <a:avLst/>
          </a:prstGeom>
          <a:solidFill>
            <a:srgbClr val="002060"/>
          </a:solidFill>
          <a:effectLst>
            <a:glow rad="63500">
              <a:schemeClr val="tx1">
                <a:alpha val="40000"/>
              </a:schemeClr>
            </a:glow>
          </a:effectLst>
          <a:scene3d>
            <a:camera prst="orthographicFront"/>
            <a:lightRig rig="threePt" dir="t"/>
          </a:scene3d>
          <a:sp3d>
            <a:bevelT/>
            <a:bevelB/>
          </a:sp3d>
        </p:spPr>
        <p:txBody>
          <a:bodyPr vert="horz" lIns="91440" tIns="45720" rIns="91440" bIns="45720" rtlCol="0">
            <a:noAutofit/>
          </a:bodyPr>
          <a:lstStyle>
            <a:defPPr>
              <a:defRPr lang="en-US"/>
            </a:defPPr>
            <a:lvl1pPr indent="0" algn="ctr">
              <a:lnSpc>
                <a:spcPct val="90000"/>
              </a:lnSpc>
              <a:spcBef>
                <a:spcPts val="1000"/>
              </a:spcBef>
              <a:buFont typeface="Arial" panose="020B0604020202020204" pitchFamily="34" charset="0"/>
              <a:buNone/>
              <a:defRPr sz="1600" b="1">
                <a:solidFill>
                  <a:schemeClr val="bg1"/>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Incident Management Process (SLA Adherence)</a:t>
            </a:r>
          </a:p>
        </p:txBody>
      </p:sp>
    </p:spTree>
    <p:extLst>
      <p:ext uri="{BB962C8B-B14F-4D97-AF65-F5344CB8AC3E}">
        <p14:creationId xmlns:p14="http://schemas.microsoft.com/office/powerpoint/2010/main" val="32362806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EB167094-218B-BCDA-920D-300DB6659D9B}"/>
              </a:ext>
            </a:extLst>
          </p:cNvPr>
          <p:cNvSpPr>
            <a:spLocks noChangeArrowheads="1"/>
          </p:cNvSpPr>
          <p:nvPr/>
        </p:nvSpPr>
        <p:spPr bwMode="auto">
          <a:xfrm>
            <a:off x="0" y="6731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3" name="Picture 12">
            <a:extLst>
              <a:ext uri="{FF2B5EF4-FFF2-40B4-BE49-F238E27FC236}">
                <a16:creationId xmlns:a16="http://schemas.microsoft.com/office/drawing/2014/main" id="{51931696-3FC5-4622-2026-DA8154788A4B}"/>
              </a:ext>
            </a:extLst>
          </p:cNvPr>
          <p:cNvPicPr>
            <a:picLocks noChangeAspect="1"/>
          </p:cNvPicPr>
          <p:nvPr/>
        </p:nvPicPr>
        <p:blipFill>
          <a:blip r:embed="rId2"/>
          <a:stretch>
            <a:fillRect/>
          </a:stretch>
        </p:blipFill>
        <p:spPr>
          <a:xfrm>
            <a:off x="-1" y="25909"/>
            <a:ext cx="4900613" cy="6806182"/>
          </a:xfrm>
          <a:prstGeom prst="rect">
            <a:avLst/>
          </a:prstGeom>
          <a:scene3d>
            <a:camera prst="orthographicFront"/>
            <a:lightRig rig="threePt" dir="t"/>
          </a:scene3d>
          <a:sp3d>
            <a:bevelT/>
            <a:bevelB/>
          </a:sp3d>
        </p:spPr>
      </p:pic>
      <p:sp>
        <p:nvSpPr>
          <p:cNvPr id="16" name="TextBox 15">
            <a:extLst>
              <a:ext uri="{FF2B5EF4-FFF2-40B4-BE49-F238E27FC236}">
                <a16:creationId xmlns:a16="http://schemas.microsoft.com/office/drawing/2014/main" id="{7ED19A66-92D8-24D4-1CFC-F2A5BD4BACCA}"/>
              </a:ext>
            </a:extLst>
          </p:cNvPr>
          <p:cNvSpPr txBox="1"/>
          <p:nvPr/>
        </p:nvSpPr>
        <p:spPr>
          <a:xfrm>
            <a:off x="4997632" y="57404"/>
            <a:ext cx="7194368" cy="1231391"/>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lnRef>
          <a:fillRef idx="1">
            <a:schemeClr val="accent1"/>
          </a:fillRef>
          <a:effectRef idx="1">
            <a:schemeClr val="accent1"/>
          </a:effectRef>
          <a:fontRef idx="minor">
            <a:schemeClr val="lt1"/>
          </a:fontRef>
        </p:style>
        <p:txBody>
          <a:bodyPr vert="horz" lIns="91440" tIns="45720" rIns="91440" bIns="45720" rtlCol="0" anchor="ctr">
            <a:normAutofit/>
          </a:bodyPr>
          <a:lstStyle>
            <a:lvl1pPr algn="ctr">
              <a:lnSpc>
                <a:spcPct val="90000"/>
              </a:lnSpc>
              <a:spcBef>
                <a:spcPct val="0"/>
              </a:spcBef>
              <a:buNone/>
              <a:defRPr sz="2400" b="1">
                <a:solidFill>
                  <a:schemeClr val="bg1"/>
                </a:solidFill>
              </a:defRPr>
            </a:lvl1pPr>
          </a:lstStyle>
          <a:p>
            <a:r>
              <a:rPr lang="en-US" dirty="0"/>
              <a:t>Storage Migration from – Om Prem to Cloud Storage</a:t>
            </a:r>
          </a:p>
          <a:p>
            <a:pPr marL="342900" indent="-342900" algn="l">
              <a:buFont typeface="Arial" panose="020B0604020202020204" pitchFamily="34" charset="0"/>
              <a:buChar char="•"/>
            </a:pPr>
            <a:r>
              <a:rPr lang="en-US" dirty="0"/>
              <a:t>Image Upload to Cloud </a:t>
            </a:r>
          </a:p>
          <a:p>
            <a:pPr marL="342900" indent="-342900" algn="l">
              <a:buFont typeface="Arial" panose="020B0604020202020204" pitchFamily="34" charset="0"/>
              <a:buChar char="•"/>
            </a:pPr>
            <a:r>
              <a:rPr lang="en-US" dirty="0"/>
              <a:t>Archival Lifecycle on Cloud</a:t>
            </a:r>
          </a:p>
        </p:txBody>
      </p:sp>
      <p:pic>
        <p:nvPicPr>
          <p:cNvPr id="3" name="Picture 2" descr="Graphical user interface&#10;&#10;Description automatically generated">
            <a:extLst>
              <a:ext uri="{FF2B5EF4-FFF2-40B4-BE49-F238E27FC236}">
                <a16:creationId xmlns:a16="http://schemas.microsoft.com/office/drawing/2014/main" id="{674168AD-8F20-26D2-98DE-28413198A3A4}"/>
              </a:ext>
            </a:extLst>
          </p:cNvPr>
          <p:cNvPicPr>
            <a:picLocks noChangeAspect="1"/>
          </p:cNvPicPr>
          <p:nvPr/>
        </p:nvPicPr>
        <p:blipFill rotWithShape="1">
          <a:blip r:embed="rId3"/>
          <a:srcRect b="6179"/>
          <a:stretch/>
        </p:blipFill>
        <p:spPr>
          <a:xfrm>
            <a:off x="4900612" y="4582731"/>
            <a:ext cx="7291388" cy="2075244"/>
          </a:xfrm>
          <a:prstGeom prst="rect">
            <a:avLst/>
          </a:prstGeom>
          <a:scene3d>
            <a:camera prst="orthographicFront"/>
            <a:lightRig rig="threePt" dir="t"/>
          </a:scene3d>
          <a:sp3d>
            <a:bevelT/>
            <a:bevelB/>
          </a:sp3d>
        </p:spPr>
      </p:pic>
      <p:sp>
        <p:nvSpPr>
          <p:cNvPr id="6" name="TextBox 5">
            <a:extLst>
              <a:ext uri="{FF2B5EF4-FFF2-40B4-BE49-F238E27FC236}">
                <a16:creationId xmlns:a16="http://schemas.microsoft.com/office/drawing/2014/main" id="{DA7CD616-EA11-423B-B239-D52712CB99CC}"/>
              </a:ext>
            </a:extLst>
          </p:cNvPr>
          <p:cNvSpPr txBox="1"/>
          <p:nvPr/>
        </p:nvSpPr>
        <p:spPr>
          <a:xfrm>
            <a:off x="5094652" y="1966368"/>
            <a:ext cx="7097348" cy="2287527"/>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lnRef>
          <a:fillRef idx="1">
            <a:schemeClr val="accent1"/>
          </a:fillRef>
          <a:effectRef idx="1">
            <a:schemeClr val="accent1"/>
          </a:effectRef>
          <a:fontRef idx="minor">
            <a:schemeClr val="lt1"/>
          </a:fontRef>
        </p:style>
        <p:txBody>
          <a:bodyPr vert="horz" lIns="91440" tIns="45720" rIns="91440" bIns="45720" rtlCol="0" anchor="ctr">
            <a:normAutofit fontScale="92500" lnSpcReduction="10000"/>
          </a:bodyPr>
          <a:lstStyle>
            <a:defPPr>
              <a:defRPr lang="en-US"/>
            </a:defPPr>
            <a:lvl1pPr>
              <a:lnSpc>
                <a:spcPct val="90000"/>
              </a:lnSpc>
              <a:spcBef>
                <a:spcPct val="0"/>
              </a:spcBef>
              <a:buNone/>
              <a:defRPr sz="24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600" u="sng" dirty="0"/>
              <a:t>Storage S3, CLI - Cloud Computing on AWS</a:t>
            </a:r>
          </a:p>
          <a:p>
            <a:endParaRPr lang="en-HK" sz="1600" u="sng" dirty="0"/>
          </a:p>
          <a:p>
            <a:r>
              <a:rPr lang="en-US" sz="1600" dirty="0"/>
              <a:t>On Premises File Storage to AWS S3: </a:t>
            </a:r>
          </a:p>
          <a:p>
            <a:endParaRPr lang="en-HK" sz="1600" dirty="0"/>
          </a:p>
          <a:p>
            <a:r>
              <a:rPr lang="en-US" sz="1600" dirty="0"/>
              <a:t>Provides fault tolerant, highly available design </a:t>
            </a:r>
            <a:r>
              <a:rPr lang="en-US" sz="1600" dirty="0">
                <a:sym typeface="Wingdings" pitchFamily="2" charset="2"/>
              </a:rPr>
              <a:t> development  deployment  monitoring  maintenance  data analytics support </a:t>
            </a:r>
            <a:r>
              <a:rPr lang="en-US" sz="1600" dirty="0"/>
              <a:t>for file upload Migration from on-prem files storage to AWS S3 bucket logic. In-addition, This enhancement provides the capability to upload the image, document, video and store the files in AWS S3 Bucket instead of on prem storage.</a:t>
            </a:r>
          </a:p>
          <a:p>
            <a:endParaRPr lang="en-HK" sz="1600" dirty="0"/>
          </a:p>
          <a:p>
            <a:r>
              <a:rPr lang="en-US" sz="1600" dirty="0"/>
              <a:t>Skills and Tools</a:t>
            </a:r>
            <a:r>
              <a:rPr lang="en-HK" sz="1600" dirty="0"/>
              <a:t> - </a:t>
            </a:r>
            <a:r>
              <a:rPr lang="en-US" sz="1600" dirty="0"/>
              <a:t>S3, AWS SDK (Java), </a:t>
            </a:r>
            <a:r>
              <a:rPr lang="en-US" sz="1600" dirty="0" err="1"/>
              <a:t>awscli</a:t>
            </a:r>
            <a:endParaRPr lang="en-US" sz="1600" dirty="0"/>
          </a:p>
        </p:txBody>
      </p:sp>
    </p:spTree>
    <p:extLst>
      <p:ext uri="{BB962C8B-B14F-4D97-AF65-F5344CB8AC3E}">
        <p14:creationId xmlns:p14="http://schemas.microsoft.com/office/powerpoint/2010/main" val="14980055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7434C5CF-5DA9-5B85-3350-9DF8F6351156}"/>
              </a:ext>
            </a:extLst>
          </p:cNvPr>
          <p:cNvSpPr>
            <a:spLocks noGrp="1"/>
          </p:cNvSpPr>
          <p:nvPr>
            <p:ph type="title"/>
          </p:nvPr>
        </p:nvSpPr>
        <p:spPr>
          <a:xfrm>
            <a:off x="0" y="30676"/>
            <a:ext cx="12191999" cy="433899"/>
          </a:xfr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lnRef>
          <a:fillRef idx="1">
            <a:schemeClr val="accent1"/>
          </a:fillRef>
          <a:effectRef idx="1">
            <a:schemeClr val="accent1"/>
          </a:effectRef>
          <a:fontRef idx="minor">
            <a:schemeClr val="lt1"/>
          </a:fontRef>
        </p:style>
        <p:txBody>
          <a:bodyPr vert="horz" lIns="91440" tIns="45720" rIns="91440" bIns="45720" rtlCol="0" anchor="ctr">
            <a:normAutofit/>
          </a:bodyPr>
          <a:lstStyle/>
          <a:p>
            <a:pPr algn="ctr"/>
            <a:r>
              <a:rPr lang="en-US" sz="2400" b="1" dirty="0">
                <a:solidFill>
                  <a:schemeClr val="bg1"/>
                </a:solidFill>
              </a:rPr>
              <a:t>Cloud POCs</a:t>
            </a:r>
          </a:p>
        </p:txBody>
      </p:sp>
      <p:graphicFrame>
        <p:nvGraphicFramePr>
          <p:cNvPr id="2" name="Table 8">
            <a:extLst>
              <a:ext uri="{FF2B5EF4-FFF2-40B4-BE49-F238E27FC236}">
                <a16:creationId xmlns:a16="http://schemas.microsoft.com/office/drawing/2014/main" id="{E594E003-12FC-CEE9-EEA1-3179C24493F3}"/>
              </a:ext>
            </a:extLst>
          </p:cNvPr>
          <p:cNvGraphicFramePr>
            <a:graphicFrameLocks noGrp="1"/>
          </p:cNvGraphicFramePr>
          <p:nvPr>
            <p:extLst>
              <p:ext uri="{D42A27DB-BD31-4B8C-83A1-F6EECF244321}">
                <p14:modId xmlns:p14="http://schemas.microsoft.com/office/powerpoint/2010/main" val="2176926669"/>
              </p:ext>
            </p:extLst>
          </p:nvPr>
        </p:nvGraphicFramePr>
        <p:xfrm>
          <a:off x="-2" y="575584"/>
          <a:ext cx="12174459" cy="6228589"/>
        </p:xfrm>
        <a:graphic>
          <a:graphicData uri="http://schemas.openxmlformats.org/drawingml/2006/table">
            <a:tbl>
              <a:tblPr firstRow="1" bandRow="1">
                <a:tableStyleId>{5C22544A-7EE6-4342-B048-85BDC9FD1C3A}</a:tableStyleId>
              </a:tblPr>
              <a:tblGrid>
                <a:gridCol w="4058153">
                  <a:extLst>
                    <a:ext uri="{9D8B030D-6E8A-4147-A177-3AD203B41FA5}">
                      <a16:colId xmlns:a16="http://schemas.microsoft.com/office/drawing/2014/main" val="2753183551"/>
                    </a:ext>
                  </a:extLst>
                </a:gridCol>
                <a:gridCol w="4058153">
                  <a:extLst>
                    <a:ext uri="{9D8B030D-6E8A-4147-A177-3AD203B41FA5}">
                      <a16:colId xmlns:a16="http://schemas.microsoft.com/office/drawing/2014/main" val="4155277888"/>
                    </a:ext>
                  </a:extLst>
                </a:gridCol>
                <a:gridCol w="4058153">
                  <a:extLst>
                    <a:ext uri="{9D8B030D-6E8A-4147-A177-3AD203B41FA5}">
                      <a16:colId xmlns:a16="http://schemas.microsoft.com/office/drawing/2014/main" val="81303088"/>
                    </a:ext>
                  </a:extLst>
                </a:gridCol>
              </a:tblGrid>
              <a:tr h="622858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u="sng" kern="1200" dirty="0">
                          <a:solidFill>
                            <a:schemeClr val="bg1"/>
                          </a:solidFill>
                          <a:effectLst/>
                          <a:latin typeface="+mn-lt"/>
                          <a:ea typeface="+mn-ea"/>
                          <a:cs typeface="+mn-cs"/>
                        </a:rPr>
                        <a:t>EC2 | Multi AZ Deployment | Load Balancing</a:t>
                      </a:r>
                      <a:endParaRPr lang="en-HK" sz="1600" b="1" u="sng" kern="1200" dirty="0">
                        <a:solidFill>
                          <a:schemeClr val="bg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spc="35" dirty="0">
                        <a:solidFill>
                          <a:schemeClr val="bg1"/>
                        </a:solidFill>
                        <a:effectLst/>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spc="35">
                        <a:solidFill>
                          <a:schemeClr val="bg1"/>
                        </a:solidFill>
                        <a:effectLst/>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spc="35">
                          <a:solidFill>
                            <a:schemeClr val="bg1"/>
                          </a:solidFill>
                          <a:effectLst/>
                          <a:ea typeface="Times New Roman" panose="02020603050405020304" pitchFamily="18" charset="0"/>
                        </a:rPr>
                        <a:t>Deploy </a:t>
                      </a:r>
                      <a:r>
                        <a:rPr lang="en-US" sz="1400" spc="35" dirty="0">
                          <a:solidFill>
                            <a:schemeClr val="bg1"/>
                          </a:solidFill>
                          <a:effectLst/>
                          <a:ea typeface="Times New Roman" panose="02020603050405020304" pitchFamily="18" charset="0"/>
                        </a:rPr>
                        <a:t>multiple EC2 instances in different AZs and experiment with load balancing, target groups and understand the impact of instance failure</a:t>
                      </a:r>
                      <a:endParaRPr lang="en-HK" sz="1400" dirty="0">
                        <a:solidFill>
                          <a:schemeClr val="bg1"/>
                        </a:solidFill>
                        <a:effectLst/>
                        <a:ea typeface="Times New Roman" panose="02020603050405020304" pitchFamily="18" charset="0"/>
                      </a:endParaRPr>
                    </a:p>
                    <a:p>
                      <a:endParaRPr lang="en-US" dirty="0">
                        <a:solidFill>
                          <a:schemeClr val="bg1"/>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u="sng" kern="1200" dirty="0">
                          <a:solidFill>
                            <a:schemeClr val="bg1"/>
                          </a:solidFill>
                          <a:effectLst/>
                          <a:latin typeface="+mn-lt"/>
                          <a:ea typeface="+mn-ea"/>
                          <a:cs typeface="+mn-cs"/>
                        </a:rPr>
                        <a:t>Creating a file share &amp; sync solution using </a:t>
                      </a:r>
                      <a:r>
                        <a:rPr lang="en-US" sz="1600" b="1" u="sng" kern="1200" dirty="0" err="1">
                          <a:solidFill>
                            <a:schemeClr val="bg1"/>
                          </a:solidFill>
                          <a:effectLst/>
                          <a:latin typeface="+mn-lt"/>
                          <a:ea typeface="+mn-ea"/>
                          <a:cs typeface="+mn-cs"/>
                        </a:rPr>
                        <a:t>ownCloud</a:t>
                      </a:r>
                      <a:r>
                        <a:rPr lang="en-US" sz="1600" b="1" u="sng" kern="1200" dirty="0">
                          <a:solidFill>
                            <a:schemeClr val="bg1"/>
                          </a:solidFill>
                          <a:effectLst/>
                          <a:latin typeface="+mn-lt"/>
                          <a:ea typeface="+mn-ea"/>
                          <a:cs typeface="+mn-cs"/>
                        </a:rPr>
                        <a:t> and AWS: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lt1"/>
                          </a:solidFill>
                          <a:effectLst/>
                          <a:latin typeface="+mn-lt"/>
                          <a:ea typeface="+mn-ea"/>
                          <a:cs typeface="+mn-cs"/>
                        </a:rPr>
                        <a:t>Scenario -Solving the Dropbox Problem; </a:t>
                      </a:r>
                      <a:endParaRPr lang="en-US" sz="1400" b="1" kern="1200" dirty="0">
                        <a:solidFill>
                          <a:schemeClr val="bg1"/>
                        </a:solidFill>
                        <a:effectLst/>
                        <a:latin typeface="+mn-lt"/>
                        <a:ea typeface="+mn-ea"/>
                        <a:cs typeface="+mn-cs"/>
                      </a:endParaRPr>
                    </a:p>
                    <a:p>
                      <a:r>
                        <a:rPr lang="en-US" sz="1400" b="1" kern="1200" dirty="0">
                          <a:solidFill>
                            <a:schemeClr val="lt1"/>
                          </a:solidFill>
                          <a:effectLst/>
                          <a:latin typeface="+mn-lt"/>
                          <a:ea typeface="+mn-ea"/>
                          <a:cs typeface="+mn-cs"/>
                        </a:rPr>
                        <a:t>These files, containing sensitive company and customer data, are stored in a public cloud outside of the businesses' control -possibly even outside of the country. The potential for data leakage and security breaches is enormous and companies need to stay compliant with their own policies and procedures for security and governance</a:t>
                      </a:r>
                      <a:endParaRPr lang="en-HK" sz="1400" b="1" kern="1200" dirty="0">
                        <a:solidFill>
                          <a:schemeClr val="lt1"/>
                        </a:solidFill>
                        <a:effectLst/>
                        <a:latin typeface="+mn-lt"/>
                        <a:ea typeface="+mn-ea"/>
                        <a:cs typeface="+mn-cs"/>
                      </a:endParaRPr>
                    </a:p>
                    <a:p>
                      <a:pPr algn="just"/>
                      <a:endParaRPr lang="en-HK" sz="1400" dirty="0">
                        <a:solidFill>
                          <a:schemeClr val="bg1"/>
                        </a:solidFill>
                        <a:effectLst/>
                        <a:ea typeface="Times New Roman" panose="02020603050405020304" pitchFamily="18" charset="0"/>
                      </a:endParaRPr>
                    </a:p>
                    <a:p>
                      <a:pPr algn="just"/>
                      <a:r>
                        <a:rPr lang="en-US" sz="1400" b="1" spc="35" dirty="0">
                          <a:solidFill>
                            <a:schemeClr val="bg1"/>
                          </a:solidFill>
                          <a:effectLst/>
                          <a:ea typeface="Times New Roman" panose="02020603050405020304" pitchFamily="18" charset="0"/>
                        </a:rPr>
                        <a:t>Skills and Tools</a:t>
                      </a:r>
                      <a:r>
                        <a:rPr lang="en-HK" sz="1400" b="1" dirty="0">
                          <a:solidFill>
                            <a:schemeClr val="bg1"/>
                          </a:solidFill>
                          <a:ea typeface="Times New Roman" panose="02020603050405020304" pitchFamily="18" charset="0"/>
                        </a:rPr>
                        <a:t> - </a:t>
                      </a:r>
                      <a:r>
                        <a:rPr lang="en-US" sz="1400" spc="35" dirty="0">
                          <a:solidFill>
                            <a:schemeClr val="bg1"/>
                          </a:solidFill>
                          <a:effectLst/>
                          <a:ea typeface="Times New Roman" panose="02020603050405020304" pitchFamily="18" charset="0"/>
                        </a:rPr>
                        <a:t>Amazon EC2, Load Balancer</a:t>
                      </a:r>
                      <a:endParaRPr lang="en-HK" sz="1400" dirty="0">
                        <a:solidFill>
                          <a:schemeClr val="bg1"/>
                        </a:solidFill>
                        <a:effectLst/>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HK" sz="1600" b="1" kern="1200" dirty="0">
                        <a:solidFill>
                          <a:schemeClr val="bg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u="sng" kern="1200" dirty="0">
                          <a:solidFill>
                            <a:schemeClr val="bg1"/>
                          </a:solidFill>
                          <a:effectLst/>
                          <a:latin typeface="+mn-lt"/>
                          <a:ea typeface="+mn-ea"/>
                          <a:cs typeface="+mn-cs"/>
                        </a:rPr>
                        <a:t>Building an Automated Business Process using Managed Services on a Public Cloud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kern="1200" dirty="0">
                        <a:solidFill>
                          <a:schemeClr val="bg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spc="35" dirty="0">
                          <a:solidFill>
                            <a:schemeClr val="bg1"/>
                          </a:solidFill>
                          <a:effectLst/>
                          <a:ea typeface="Times New Roman" panose="02020603050405020304" pitchFamily="18" charset="0"/>
                        </a:rPr>
                        <a:t>In the connected world, it is imperative that the organizations be interlinked with the customers and vendors. This process has been very sluggish, manual, batch-based and prone to failures. Such Integration design has lead to impaired decision making and delays in the detection of fraudulent actions. This project created an automated, event-based real-time process using managed cloud services that do not have these limitations. Services &amp; Concepts - VPC, IAM, EC2, Athena, SQL, Programming etc.</a:t>
                      </a:r>
                      <a:endParaRPr lang="en-HK" sz="1400" dirty="0">
                        <a:solidFill>
                          <a:schemeClr val="bg1"/>
                        </a:solidFill>
                        <a:effectLst/>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kern="1200" dirty="0">
                        <a:solidFill>
                          <a:schemeClr val="bg1"/>
                        </a:solidFill>
                        <a:effectLst/>
                        <a:latin typeface="+mn-lt"/>
                        <a:ea typeface="+mn-ea"/>
                        <a:cs typeface="+mn-cs"/>
                      </a:endParaRPr>
                    </a:p>
                    <a:p>
                      <a:r>
                        <a:rPr lang="en-US" sz="1400" b="1" spc="35" dirty="0">
                          <a:solidFill>
                            <a:schemeClr val="bg1"/>
                          </a:solidFill>
                          <a:effectLst/>
                          <a:ea typeface="Times New Roman" panose="02020603050405020304" pitchFamily="18" charset="0"/>
                        </a:rPr>
                        <a:t>Skills and Tools</a:t>
                      </a:r>
                      <a:r>
                        <a:rPr lang="en-HK" sz="1400" b="1" dirty="0">
                          <a:solidFill>
                            <a:schemeClr val="bg1"/>
                          </a:solidFill>
                          <a:ea typeface="Times New Roman" panose="02020603050405020304" pitchFamily="18" charset="0"/>
                        </a:rPr>
                        <a:t> - </a:t>
                      </a:r>
                      <a:r>
                        <a:rPr lang="en-US" sz="1400" spc="35" dirty="0">
                          <a:solidFill>
                            <a:schemeClr val="bg1"/>
                          </a:solidFill>
                          <a:effectLst/>
                          <a:ea typeface="Times New Roman" panose="02020603050405020304" pitchFamily="18" charset="0"/>
                        </a:rPr>
                        <a:t>Athena, Dynamo DB, S3, SNS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kern="1200" dirty="0">
                        <a:solidFill>
                          <a:schemeClr val="bg1"/>
                        </a:solidFill>
                        <a:effectLst/>
                        <a:latin typeface="+mn-lt"/>
                        <a:ea typeface="+mn-ea"/>
                        <a:cs typeface="+mn-cs"/>
                      </a:endParaRPr>
                    </a:p>
                  </a:txBody>
                  <a:tcPr/>
                </a:tc>
                <a:extLst>
                  <a:ext uri="{0D108BD9-81ED-4DB2-BD59-A6C34878D82A}">
                    <a16:rowId xmlns:a16="http://schemas.microsoft.com/office/drawing/2014/main" val="965621081"/>
                  </a:ext>
                </a:extLst>
              </a:tr>
            </a:tbl>
          </a:graphicData>
        </a:graphic>
      </p:graphicFrame>
      <p:pic>
        <p:nvPicPr>
          <p:cNvPr id="3" name="Picture 2">
            <a:extLst>
              <a:ext uri="{FF2B5EF4-FFF2-40B4-BE49-F238E27FC236}">
                <a16:creationId xmlns:a16="http://schemas.microsoft.com/office/drawing/2014/main" id="{844F0CB4-0127-4547-08DE-E91FA9B9513A}"/>
              </a:ext>
            </a:extLst>
          </p:cNvPr>
          <p:cNvPicPr>
            <a:picLocks noChangeAspect="1"/>
          </p:cNvPicPr>
          <p:nvPr/>
        </p:nvPicPr>
        <p:blipFill>
          <a:blip r:embed="rId3"/>
          <a:stretch>
            <a:fillRect/>
          </a:stretch>
        </p:blipFill>
        <p:spPr>
          <a:xfrm>
            <a:off x="17543" y="4013187"/>
            <a:ext cx="3969952" cy="2573683"/>
          </a:xfrm>
          <a:prstGeom prst="rect">
            <a:avLst/>
          </a:prstGeom>
          <a:noFill/>
          <a:ln>
            <a:solidFill>
              <a:schemeClr val="accent1"/>
            </a:solidFill>
          </a:ln>
          <a:scene3d>
            <a:camera prst="orthographicFront"/>
            <a:lightRig rig="threePt" dir="t"/>
          </a:scene3d>
          <a:sp3d extrusionH="76200" prstMaterial="matte">
            <a:bevelT w="114300" prst="artDeco"/>
            <a:bevelB w="114300" prst="artDeco"/>
            <a:extrusionClr>
              <a:schemeClr val="tx1"/>
            </a:extrusionClr>
          </a:sp3d>
        </p:spPr>
      </p:pic>
      <p:pic>
        <p:nvPicPr>
          <p:cNvPr id="4" name="Picture 3">
            <a:extLst>
              <a:ext uri="{FF2B5EF4-FFF2-40B4-BE49-F238E27FC236}">
                <a16:creationId xmlns:a16="http://schemas.microsoft.com/office/drawing/2014/main" id="{F267BCCC-EC0D-3AD0-E24F-C530F385F4EF}"/>
              </a:ext>
            </a:extLst>
          </p:cNvPr>
          <p:cNvPicPr>
            <a:picLocks noChangeAspect="1"/>
          </p:cNvPicPr>
          <p:nvPr/>
        </p:nvPicPr>
        <p:blipFill>
          <a:blip r:embed="rId4"/>
          <a:stretch>
            <a:fillRect/>
          </a:stretch>
        </p:blipFill>
        <p:spPr>
          <a:xfrm>
            <a:off x="8162924" y="4196682"/>
            <a:ext cx="3956629" cy="2206694"/>
          </a:xfrm>
          <a:prstGeom prst="rect">
            <a:avLst/>
          </a:prstGeom>
          <a:noFill/>
          <a:ln>
            <a:solidFill>
              <a:schemeClr val="accent1"/>
            </a:solidFill>
          </a:ln>
          <a:scene3d>
            <a:camera prst="orthographicFront"/>
            <a:lightRig rig="threePt" dir="t"/>
          </a:scene3d>
          <a:sp3d extrusionH="76200" prstMaterial="matte">
            <a:bevelT w="114300" prst="artDeco"/>
            <a:bevelB w="114300" prst="artDeco"/>
            <a:extrusionClr>
              <a:schemeClr val="tx1"/>
            </a:extrusionClr>
          </a:sp3d>
        </p:spPr>
      </p:pic>
      <p:pic>
        <p:nvPicPr>
          <p:cNvPr id="7" name="Picture 6">
            <a:extLst>
              <a:ext uri="{FF2B5EF4-FFF2-40B4-BE49-F238E27FC236}">
                <a16:creationId xmlns:a16="http://schemas.microsoft.com/office/drawing/2014/main" id="{F5572370-CF3B-2497-E2C3-2CF02CA8FEC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59940" y="4196682"/>
            <a:ext cx="3988965" cy="2206694"/>
          </a:xfrm>
          <a:prstGeom prst="rect">
            <a:avLst/>
          </a:prstGeom>
          <a:noFill/>
          <a:ln>
            <a:solidFill>
              <a:schemeClr val="accent1"/>
            </a:solidFill>
          </a:ln>
          <a:scene3d>
            <a:camera prst="orthographicFront"/>
            <a:lightRig rig="threePt" dir="t"/>
          </a:scene3d>
          <a:sp3d extrusionH="76200" prstMaterial="matte">
            <a:bevelT w="114300" prst="artDeco"/>
            <a:bevelB w="114300" prst="artDeco"/>
            <a:extrusionClr>
              <a:schemeClr val="tx1"/>
            </a:extrusionClr>
          </a:sp3d>
        </p:spPr>
      </p:pic>
    </p:spTree>
    <p:extLst>
      <p:ext uri="{BB962C8B-B14F-4D97-AF65-F5344CB8AC3E}">
        <p14:creationId xmlns:p14="http://schemas.microsoft.com/office/powerpoint/2010/main" val="1443606646"/>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Diagram&#10;&#10;Description automatically generated">
            <a:extLst>
              <a:ext uri="{FF2B5EF4-FFF2-40B4-BE49-F238E27FC236}">
                <a16:creationId xmlns:a16="http://schemas.microsoft.com/office/drawing/2014/main" id="{6EAE3B70-8DF7-AE5A-11FF-FB24D6869DC9}"/>
              </a:ext>
            </a:extLst>
          </p:cNvPr>
          <p:cNvPicPr>
            <a:picLocks noChangeAspect="1"/>
          </p:cNvPicPr>
          <p:nvPr/>
        </p:nvPicPr>
        <p:blipFill>
          <a:blip r:embed="rId2"/>
          <a:stretch>
            <a:fillRect/>
          </a:stretch>
        </p:blipFill>
        <p:spPr>
          <a:xfrm>
            <a:off x="2695665" y="464299"/>
            <a:ext cx="4571317" cy="6382659"/>
          </a:xfrm>
          <a:prstGeom prst="rect">
            <a:avLst/>
          </a:prstGeom>
          <a:noFill/>
          <a:ln>
            <a:solidFill>
              <a:schemeClr val="accent1"/>
            </a:solidFill>
          </a:ln>
          <a:scene3d>
            <a:camera prst="orthographicFront"/>
            <a:lightRig rig="threePt" dir="t"/>
          </a:scene3d>
          <a:sp3d extrusionH="76200" prstMaterial="matte">
            <a:bevelT w="114300" prst="artDeco"/>
            <a:bevelB w="114300" prst="artDeco"/>
            <a:extrusionClr>
              <a:schemeClr val="tx1"/>
            </a:extrusionClr>
          </a:sp3d>
        </p:spPr>
      </p:pic>
      <p:sp>
        <p:nvSpPr>
          <p:cNvPr id="4" name="TextBox 3">
            <a:extLst>
              <a:ext uri="{FF2B5EF4-FFF2-40B4-BE49-F238E27FC236}">
                <a16:creationId xmlns:a16="http://schemas.microsoft.com/office/drawing/2014/main" id="{9DD58931-0D3D-7F52-2EB8-C4C684D187D6}"/>
              </a:ext>
            </a:extLst>
          </p:cNvPr>
          <p:cNvSpPr txBox="1"/>
          <p:nvPr/>
        </p:nvSpPr>
        <p:spPr>
          <a:xfrm>
            <a:off x="2779455" y="96005"/>
            <a:ext cx="4403735" cy="313932"/>
          </a:xfrm>
          <a:prstGeom prst="rect">
            <a:avLst/>
          </a:prstGeom>
          <a:solidFill>
            <a:srgbClr val="002060"/>
          </a:solidFill>
          <a:effectLst>
            <a:glow rad="63500">
              <a:schemeClr val="tx1">
                <a:alpha val="40000"/>
              </a:schemeClr>
            </a:glow>
          </a:effectLst>
          <a:scene3d>
            <a:camera prst="orthographicFront"/>
            <a:lightRig rig="threePt" dir="t"/>
          </a:scene3d>
          <a:sp3d>
            <a:bevelT/>
            <a:bevelB/>
          </a:sp3d>
        </p:spPr>
        <p:txBody>
          <a:bodyPr vert="horz" lIns="91440" tIns="45720" rIns="91440" bIns="45720" rtlCol="0">
            <a:noAutofit/>
          </a:bodyPr>
          <a:lstStyle>
            <a:defPPr>
              <a:defRPr lang="en-US"/>
            </a:defPPr>
            <a:lvl1pPr indent="0" algn="ctr">
              <a:lnSpc>
                <a:spcPct val="90000"/>
              </a:lnSpc>
              <a:spcBef>
                <a:spcPts val="1000"/>
              </a:spcBef>
              <a:buFont typeface="Arial" panose="020B0604020202020204" pitchFamily="34" charset="0"/>
              <a:buNone/>
              <a:defRPr sz="1600" b="1">
                <a:solidFill>
                  <a:schemeClr val="bg1"/>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Application </a:t>
            </a:r>
            <a:r>
              <a:rPr lang="en-US"/>
              <a:t>Architecture Design</a:t>
            </a:r>
            <a:endParaRPr lang="en-US" dirty="0"/>
          </a:p>
        </p:txBody>
      </p:sp>
      <p:sp>
        <p:nvSpPr>
          <p:cNvPr id="5" name="TextBox 4">
            <a:extLst>
              <a:ext uri="{FF2B5EF4-FFF2-40B4-BE49-F238E27FC236}">
                <a16:creationId xmlns:a16="http://schemas.microsoft.com/office/drawing/2014/main" id="{9D9059B0-7D70-5DC3-E524-A4BA9CFC5505}"/>
              </a:ext>
            </a:extLst>
          </p:cNvPr>
          <p:cNvSpPr txBox="1"/>
          <p:nvPr/>
        </p:nvSpPr>
        <p:spPr>
          <a:xfrm>
            <a:off x="7384541" y="96005"/>
            <a:ext cx="4735133" cy="313932"/>
          </a:xfrm>
          <a:prstGeom prst="rect">
            <a:avLst/>
          </a:prstGeom>
          <a:solidFill>
            <a:srgbClr val="002060"/>
          </a:solidFill>
          <a:effectLst>
            <a:glow rad="63500">
              <a:schemeClr val="tx1">
                <a:alpha val="40000"/>
              </a:schemeClr>
            </a:glow>
          </a:effectLst>
          <a:scene3d>
            <a:camera prst="orthographicFront"/>
            <a:lightRig rig="threePt" dir="t"/>
          </a:scene3d>
          <a:sp3d>
            <a:bevelT/>
            <a:bevelB/>
          </a:sp3d>
        </p:spPr>
        <p:txBody>
          <a:bodyPr vert="horz" lIns="91440" tIns="45720" rIns="91440" bIns="45720" rtlCol="0">
            <a:noAutofit/>
          </a:bodyPr>
          <a:lstStyle>
            <a:defPPr>
              <a:defRPr lang="en-US"/>
            </a:defPPr>
            <a:lvl1pPr indent="0" algn="ctr">
              <a:lnSpc>
                <a:spcPct val="90000"/>
              </a:lnSpc>
              <a:spcBef>
                <a:spcPts val="1000"/>
              </a:spcBef>
              <a:buFont typeface="Arial" panose="020B0604020202020204" pitchFamily="34" charset="0"/>
              <a:buNone/>
              <a:defRPr sz="1600" b="1">
                <a:solidFill>
                  <a:schemeClr val="bg1"/>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Infrastructure Architecture Design</a:t>
            </a:r>
          </a:p>
        </p:txBody>
      </p:sp>
      <p:pic>
        <p:nvPicPr>
          <p:cNvPr id="16" name="Picture 15" descr="Graphical user interface, application&#10;&#10;Description automatically generated">
            <a:extLst>
              <a:ext uri="{FF2B5EF4-FFF2-40B4-BE49-F238E27FC236}">
                <a16:creationId xmlns:a16="http://schemas.microsoft.com/office/drawing/2014/main" id="{F8F7F2D8-BD72-9011-0BAE-48B7C6C9762D}"/>
              </a:ext>
            </a:extLst>
          </p:cNvPr>
          <p:cNvPicPr>
            <a:picLocks noChangeAspect="1"/>
          </p:cNvPicPr>
          <p:nvPr/>
        </p:nvPicPr>
        <p:blipFill>
          <a:blip r:embed="rId3"/>
          <a:stretch>
            <a:fillRect/>
          </a:stretch>
        </p:blipFill>
        <p:spPr>
          <a:xfrm>
            <a:off x="7312217" y="464300"/>
            <a:ext cx="4879783" cy="6393700"/>
          </a:xfrm>
          <a:prstGeom prst="rect">
            <a:avLst/>
          </a:prstGeom>
          <a:noFill/>
          <a:ln>
            <a:solidFill>
              <a:schemeClr val="accent1"/>
            </a:solidFill>
          </a:ln>
          <a:scene3d>
            <a:camera prst="orthographicFront"/>
            <a:lightRig rig="threePt" dir="t"/>
          </a:scene3d>
          <a:sp3d extrusionH="76200" prstMaterial="matte">
            <a:bevelT w="114300" prst="artDeco"/>
            <a:bevelB w="114300" prst="artDeco"/>
            <a:extrusionClr>
              <a:schemeClr val="tx1"/>
            </a:extrusionClr>
          </a:sp3d>
        </p:spPr>
      </p:pic>
      <p:sp>
        <p:nvSpPr>
          <p:cNvPr id="18" name="TextBox 17">
            <a:extLst>
              <a:ext uri="{FF2B5EF4-FFF2-40B4-BE49-F238E27FC236}">
                <a16:creationId xmlns:a16="http://schemas.microsoft.com/office/drawing/2014/main" id="{270DF50D-445F-1D53-7E1E-8D3380E63244}"/>
              </a:ext>
            </a:extLst>
          </p:cNvPr>
          <p:cNvSpPr txBox="1"/>
          <p:nvPr/>
        </p:nvSpPr>
        <p:spPr>
          <a:xfrm>
            <a:off x="-15024" y="409937"/>
            <a:ext cx="2710689" cy="6437020"/>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3">
            <a:schemeClr val="lt1"/>
          </a:lnRef>
          <a:fillRef idx="1">
            <a:schemeClr val="accent1"/>
          </a:fillRef>
          <a:effectRef idx="1">
            <a:schemeClr val="accent1"/>
          </a:effectRef>
          <a:fontRef idx="minor">
            <a:schemeClr val="lt1"/>
          </a:fontRef>
        </p:style>
        <p:txBody>
          <a:bodyPr vert="horz" lIns="91440" tIns="45720" rIns="91440" bIns="45720" rtlCol="0" anchor="ctr">
            <a:normAutofit/>
          </a:bodyPr>
          <a:lstStyle>
            <a:defPPr>
              <a:defRPr lang="en-US"/>
            </a:defPPr>
            <a:lvl1pPr>
              <a:lnSpc>
                <a:spcPct val="90000"/>
              </a:lnSpc>
              <a:spcBef>
                <a:spcPct val="0"/>
              </a:spcBef>
              <a:buNone/>
              <a:defRPr sz="1600" b="1" u="sng">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t>API Integration layer </a:t>
            </a:r>
          </a:p>
          <a:p>
            <a:endParaRPr lang="en-US" dirty="0"/>
          </a:p>
          <a:p>
            <a:r>
              <a:rPr lang="en-US" dirty="0"/>
              <a:t> </a:t>
            </a:r>
            <a:endParaRPr lang="en-HK" dirty="0"/>
          </a:p>
          <a:p>
            <a:pPr algn="just"/>
            <a:r>
              <a:rPr lang="en-US" b="0" u="none" dirty="0"/>
              <a:t>This is an enhancement to New Application, the Old  platform. Partners users will onboard by using New application system &amp; system will use the digital wallet service provided by Old Application. So we have introducing new Integration Layer introduces a thin API layer on top of existing Old Application services which would validate the API requests from new application &amp; execute underlying Old application services. AWS EKS Namespace (useast-1) platform would be use for deployment and host APIs. </a:t>
            </a:r>
            <a:endParaRPr lang="en-HK" b="0" u="none" dirty="0"/>
          </a:p>
        </p:txBody>
      </p:sp>
      <p:sp>
        <p:nvSpPr>
          <p:cNvPr id="19" name="TextBox 18">
            <a:extLst>
              <a:ext uri="{FF2B5EF4-FFF2-40B4-BE49-F238E27FC236}">
                <a16:creationId xmlns:a16="http://schemas.microsoft.com/office/drawing/2014/main" id="{D0BBD78B-2793-57D4-BCDD-1B52D7A426C8}"/>
              </a:ext>
            </a:extLst>
          </p:cNvPr>
          <p:cNvSpPr txBox="1"/>
          <p:nvPr/>
        </p:nvSpPr>
        <p:spPr>
          <a:xfrm>
            <a:off x="-15024" y="106622"/>
            <a:ext cx="2710689" cy="357677"/>
          </a:xfrm>
          <a:prstGeom prst="rect">
            <a:avLst/>
          </a:prstGeom>
          <a:solidFill>
            <a:srgbClr val="002060"/>
          </a:solidFill>
          <a:effectLst>
            <a:glow rad="63500">
              <a:schemeClr val="tx1">
                <a:alpha val="40000"/>
              </a:schemeClr>
            </a:glow>
          </a:effectLst>
          <a:scene3d>
            <a:camera prst="orthographicFront"/>
            <a:lightRig rig="threePt" dir="t"/>
          </a:scene3d>
          <a:sp3d>
            <a:bevelT/>
            <a:bevelB/>
          </a:sp3d>
        </p:spPr>
        <p:txBody>
          <a:bodyPr vert="horz" lIns="91440" tIns="45720" rIns="91440" bIns="45720" rtlCol="0">
            <a:noAutofit/>
          </a:bodyPr>
          <a:lstStyle>
            <a:defPPr>
              <a:defRPr lang="en-US"/>
            </a:defPPr>
            <a:lvl1pPr indent="0" algn="ctr">
              <a:lnSpc>
                <a:spcPct val="90000"/>
              </a:lnSpc>
              <a:spcBef>
                <a:spcPts val="1000"/>
              </a:spcBef>
              <a:buFont typeface="Arial" panose="020B0604020202020204" pitchFamily="34" charset="0"/>
              <a:buNone/>
              <a:defRPr sz="1600" b="1">
                <a:solidFill>
                  <a:schemeClr val="bg1"/>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Integration Layer</a:t>
            </a:r>
          </a:p>
        </p:txBody>
      </p:sp>
    </p:spTree>
    <p:extLst>
      <p:ext uri="{BB962C8B-B14F-4D97-AF65-F5344CB8AC3E}">
        <p14:creationId xmlns:p14="http://schemas.microsoft.com/office/powerpoint/2010/main" val="37764154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2458</TotalTime>
  <Words>1593</Words>
  <Application>Microsoft Macintosh PowerPoint</Application>
  <PresentationFormat>Widescreen</PresentationFormat>
  <Paragraphs>74</Paragraphs>
  <Slides>6</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Avenir Next LT Pro</vt:lpstr>
      <vt:lpstr>Calibri</vt:lpstr>
      <vt:lpstr>Calibri Light</vt:lpstr>
      <vt:lpstr>Times New Roman</vt:lpstr>
      <vt:lpstr>Wingdings</vt:lpstr>
      <vt:lpstr>Office Theme</vt:lpstr>
      <vt:lpstr> </vt:lpstr>
      <vt:lpstr>Projects &amp; POCs</vt:lpstr>
      <vt:lpstr>PowerPoint Presentation</vt:lpstr>
      <vt:lpstr>PowerPoint Presentation</vt:lpstr>
      <vt:lpstr>Cloud POCs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Mayank Chugh</dc:creator>
  <cp:lastModifiedBy>Chugh, Mayank</cp:lastModifiedBy>
  <cp:revision>82</cp:revision>
  <dcterms:created xsi:type="dcterms:W3CDTF">2022-08-22T08:06:07Z</dcterms:created>
  <dcterms:modified xsi:type="dcterms:W3CDTF">2023-05-26T09:27:14Z</dcterms:modified>
</cp:coreProperties>
</file>